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0" r:id="rId3"/>
    <p:sldId id="289" r:id="rId4"/>
    <p:sldId id="291" r:id="rId5"/>
    <p:sldId id="284" r:id="rId6"/>
    <p:sldId id="290" r:id="rId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CF0321-485A-4B92-8156-CC02906CD47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2B7144FE-F177-4F64-A79C-030239B0FE34}">
      <dgm:prSet phldrT="[Text]"/>
      <dgm:spPr/>
      <dgm:t>
        <a:bodyPr/>
        <a:lstStyle/>
        <a:p>
          <a:r>
            <a:rPr lang="en-US" b="1" dirty="0"/>
            <a:t>What has Positive Progressions achieved so far?</a:t>
          </a:r>
          <a:endParaRPr lang="en-GB" dirty="0"/>
        </a:p>
      </dgm:t>
    </dgm:pt>
    <dgm:pt modelId="{0A193AE8-050E-4B1B-9570-2BAA65AFD7AA}" type="parTrans" cxnId="{95CFE322-60DA-4BC2-B82B-7603B9DECF3F}">
      <dgm:prSet/>
      <dgm:spPr/>
      <dgm:t>
        <a:bodyPr/>
        <a:lstStyle/>
        <a:p>
          <a:endParaRPr lang="en-GB"/>
        </a:p>
      </dgm:t>
    </dgm:pt>
    <dgm:pt modelId="{059B2400-BEE7-43FC-9E6C-3420393871A3}" type="sibTrans" cxnId="{95CFE322-60DA-4BC2-B82B-7603B9DECF3F}">
      <dgm:prSet/>
      <dgm:spPr/>
      <dgm:t>
        <a:bodyPr/>
        <a:lstStyle/>
        <a:p>
          <a:endParaRPr lang="en-GB"/>
        </a:p>
      </dgm:t>
    </dgm:pt>
    <dgm:pt modelId="{F6E7DE46-9E6D-45B2-AD1F-9C17EC3662C0}">
      <dgm:prSet phldrT="[Text]" custT="1"/>
      <dgm:spPr/>
      <dgm:t>
        <a:bodyPr/>
        <a:lstStyle/>
        <a:p>
          <a:pPr>
            <a:buNone/>
          </a:pPr>
          <a:r>
            <a:rPr lang="en-GB" sz="1400" b="1" dirty="0"/>
            <a:t>From April 2017- March 2021 we have engaged with 216 Participants</a:t>
          </a:r>
        </a:p>
      </dgm:t>
    </dgm:pt>
    <dgm:pt modelId="{6C464A36-C44A-45BA-AFD3-3BCEACD3031D}" type="parTrans" cxnId="{93658732-D3E1-4A60-9EDA-9CD3A3368539}">
      <dgm:prSet/>
      <dgm:spPr/>
      <dgm:t>
        <a:bodyPr/>
        <a:lstStyle/>
        <a:p>
          <a:endParaRPr lang="en-GB"/>
        </a:p>
      </dgm:t>
    </dgm:pt>
    <dgm:pt modelId="{1F23CD01-BEF7-4AA0-99D1-5E7452D07789}" type="sibTrans" cxnId="{93658732-D3E1-4A60-9EDA-9CD3A3368539}">
      <dgm:prSet/>
      <dgm:spPr/>
      <dgm:t>
        <a:bodyPr/>
        <a:lstStyle/>
        <a:p>
          <a:endParaRPr lang="en-GB"/>
        </a:p>
      </dgm:t>
    </dgm:pt>
    <dgm:pt modelId="{49EEFD63-6862-40D9-9FC5-B21A64A900D1}">
      <dgm:prSet phldrT="[Text]" custT="1"/>
      <dgm:spPr/>
      <dgm:t>
        <a:bodyPr/>
        <a:lstStyle/>
        <a:p>
          <a:r>
            <a:rPr lang="en-GB" sz="1400" b="1" dirty="0"/>
            <a:t>78% report they have new skills to help them in difficult situations e.g. with anxiety or communication skills</a:t>
          </a:r>
        </a:p>
      </dgm:t>
    </dgm:pt>
    <dgm:pt modelId="{3D1DC8EB-AE31-4254-AB16-564C98CF0E35}" type="parTrans" cxnId="{86826297-0179-4DFF-8EB5-FBDC04E59601}">
      <dgm:prSet/>
      <dgm:spPr/>
      <dgm:t>
        <a:bodyPr/>
        <a:lstStyle/>
        <a:p>
          <a:endParaRPr lang="en-GB"/>
        </a:p>
      </dgm:t>
    </dgm:pt>
    <dgm:pt modelId="{46622249-AC7C-4C45-85D7-1167AA98A902}" type="sibTrans" cxnId="{86826297-0179-4DFF-8EB5-FBDC04E59601}">
      <dgm:prSet/>
      <dgm:spPr/>
      <dgm:t>
        <a:bodyPr/>
        <a:lstStyle/>
        <a:p>
          <a:endParaRPr lang="en-GB"/>
        </a:p>
      </dgm:t>
    </dgm:pt>
    <dgm:pt modelId="{10AC58D7-BA7B-4806-A4A5-4D04A4058DE0}">
      <dgm:prSet phldrT="[Text]" custT="1"/>
      <dgm:spPr/>
      <dgm:t>
        <a:bodyPr/>
        <a:lstStyle/>
        <a:p>
          <a:r>
            <a:rPr lang="en-GB" sz="1200" b="1" dirty="0"/>
            <a:t>81% report increased self-confidence as a result of achieving their targets and receiving 1:1 mentoring </a:t>
          </a:r>
        </a:p>
      </dgm:t>
    </dgm:pt>
    <dgm:pt modelId="{04A29D45-634E-45DD-BB24-2243B083E3D7}" type="parTrans" cxnId="{71075D7C-8B4E-421B-A6D4-544713A96928}">
      <dgm:prSet/>
      <dgm:spPr/>
      <dgm:t>
        <a:bodyPr/>
        <a:lstStyle/>
        <a:p>
          <a:endParaRPr lang="en-GB"/>
        </a:p>
      </dgm:t>
    </dgm:pt>
    <dgm:pt modelId="{1F8705C4-5329-4B3F-B908-05A33D4BC6A0}" type="sibTrans" cxnId="{71075D7C-8B4E-421B-A6D4-544713A96928}">
      <dgm:prSet/>
      <dgm:spPr/>
      <dgm:t>
        <a:bodyPr/>
        <a:lstStyle/>
        <a:p>
          <a:endParaRPr lang="en-GB"/>
        </a:p>
      </dgm:t>
    </dgm:pt>
    <dgm:pt modelId="{8069FE15-E73C-4C95-9B35-1F8DCA70DEB9}">
      <dgm:prSet custT="1"/>
      <dgm:spPr/>
      <dgm:t>
        <a:bodyPr/>
        <a:lstStyle/>
        <a:p>
          <a:r>
            <a:rPr lang="en-GB" sz="1400" b="1" dirty="0"/>
            <a:t>Participants have exited into education/training, employment and job search</a:t>
          </a:r>
        </a:p>
      </dgm:t>
    </dgm:pt>
    <dgm:pt modelId="{01239A2A-6FC7-4307-88CD-E9BFFE6E1F9E}" type="parTrans" cxnId="{886E77AD-4F0D-4C20-8319-D45195F3FCE3}">
      <dgm:prSet/>
      <dgm:spPr/>
      <dgm:t>
        <a:bodyPr/>
        <a:lstStyle/>
        <a:p>
          <a:endParaRPr lang="en-GB"/>
        </a:p>
      </dgm:t>
    </dgm:pt>
    <dgm:pt modelId="{8B8F1B91-EEC9-493B-B8E5-502DCC90FA8D}" type="sibTrans" cxnId="{886E77AD-4F0D-4C20-8319-D45195F3FCE3}">
      <dgm:prSet/>
      <dgm:spPr/>
      <dgm:t>
        <a:bodyPr/>
        <a:lstStyle/>
        <a:p>
          <a:endParaRPr lang="en-GB"/>
        </a:p>
      </dgm:t>
    </dgm:pt>
    <dgm:pt modelId="{FB50C68F-8151-41FE-80F7-8B54A16DD2B5}">
      <dgm:prSet custT="1"/>
      <dgm:spPr/>
      <dgm:t>
        <a:bodyPr/>
        <a:lstStyle/>
        <a:p>
          <a:r>
            <a:rPr lang="en-GB" sz="1400" b="1" dirty="0"/>
            <a:t>So far, 181 have exited the project with 92% exiting positively </a:t>
          </a:r>
        </a:p>
      </dgm:t>
    </dgm:pt>
    <dgm:pt modelId="{19A3D91F-5111-4A35-9B09-06AB1F3661B9}" type="parTrans" cxnId="{9735B8E0-4D52-4BD6-BA5A-E3ECB3D9F4F7}">
      <dgm:prSet/>
      <dgm:spPr/>
      <dgm:t>
        <a:bodyPr/>
        <a:lstStyle/>
        <a:p>
          <a:endParaRPr lang="en-GB"/>
        </a:p>
      </dgm:t>
    </dgm:pt>
    <dgm:pt modelId="{F06A65F3-B51B-4A1F-B413-D26743BE6F15}" type="sibTrans" cxnId="{9735B8E0-4D52-4BD6-BA5A-E3ECB3D9F4F7}">
      <dgm:prSet/>
      <dgm:spPr/>
      <dgm:t>
        <a:bodyPr/>
        <a:lstStyle/>
        <a:p>
          <a:endParaRPr lang="en-GB"/>
        </a:p>
      </dgm:t>
    </dgm:pt>
    <dgm:pt modelId="{BDC0F559-0920-4EC5-9C52-6D6FA6D3DA2F}">
      <dgm:prSet custT="1"/>
      <dgm:spPr/>
      <dgm:t>
        <a:bodyPr/>
        <a:lstStyle/>
        <a:p>
          <a:r>
            <a:rPr lang="en-GB" sz="1400" b="1" dirty="0"/>
            <a:t>Some Participants achieve more than one outcome e.g. Education and Employment</a:t>
          </a:r>
        </a:p>
      </dgm:t>
    </dgm:pt>
    <dgm:pt modelId="{B1D69A71-9029-48F4-9F48-16C0F3C00094}" type="parTrans" cxnId="{9A7C672B-C6D5-4E5E-AEAF-300C9A0E564B}">
      <dgm:prSet/>
      <dgm:spPr/>
      <dgm:t>
        <a:bodyPr/>
        <a:lstStyle/>
        <a:p>
          <a:endParaRPr lang="en-GB"/>
        </a:p>
      </dgm:t>
    </dgm:pt>
    <dgm:pt modelId="{B2AAE659-EF38-4B5A-BEC8-27C97689967D}" type="sibTrans" cxnId="{9A7C672B-C6D5-4E5E-AEAF-300C9A0E564B}">
      <dgm:prSet/>
      <dgm:spPr/>
      <dgm:t>
        <a:bodyPr/>
        <a:lstStyle/>
        <a:p>
          <a:endParaRPr lang="en-GB"/>
        </a:p>
      </dgm:t>
    </dgm:pt>
    <dgm:pt modelId="{1774FB30-8FDD-4C11-9BB4-470745041EF8}">
      <dgm:prSet custT="1"/>
      <dgm:spPr/>
      <dgm:t>
        <a:bodyPr/>
        <a:lstStyle/>
        <a:p>
          <a:r>
            <a:rPr lang="en-GB" sz="1400" b="1" dirty="0"/>
            <a:t>75% report increased confidence in dealing with finances, children, education etc </a:t>
          </a:r>
        </a:p>
      </dgm:t>
    </dgm:pt>
    <dgm:pt modelId="{3860EAF2-2F28-4EFC-A9C0-9A7F96B67148}" type="parTrans" cxnId="{43B40304-20D8-463F-B140-2F858F3A47D7}">
      <dgm:prSet/>
      <dgm:spPr/>
      <dgm:t>
        <a:bodyPr/>
        <a:lstStyle/>
        <a:p>
          <a:endParaRPr lang="en-GB"/>
        </a:p>
      </dgm:t>
    </dgm:pt>
    <dgm:pt modelId="{0B182463-C100-49D7-B875-B377A473E0F0}" type="sibTrans" cxnId="{43B40304-20D8-463F-B140-2F858F3A47D7}">
      <dgm:prSet/>
      <dgm:spPr/>
      <dgm:t>
        <a:bodyPr/>
        <a:lstStyle/>
        <a:p>
          <a:endParaRPr lang="en-GB"/>
        </a:p>
      </dgm:t>
    </dgm:pt>
    <dgm:pt modelId="{4A420687-EFCC-4D92-AB87-E436AB14B344}">
      <dgm:prSet custT="1"/>
      <dgm:spPr/>
      <dgm:t>
        <a:bodyPr/>
        <a:lstStyle/>
        <a:p>
          <a:r>
            <a:rPr lang="en-GB" sz="1400" b="1" dirty="0"/>
            <a:t>62% report improved mental health </a:t>
          </a:r>
        </a:p>
      </dgm:t>
    </dgm:pt>
    <dgm:pt modelId="{964A2ABA-2042-4B7D-977C-DD1A85DA2F75}" type="parTrans" cxnId="{4B7A1699-BC8F-4CB9-9D23-E1FB7601F9EC}">
      <dgm:prSet/>
      <dgm:spPr/>
      <dgm:t>
        <a:bodyPr/>
        <a:lstStyle/>
        <a:p>
          <a:endParaRPr lang="en-GB"/>
        </a:p>
      </dgm:t>
    </dgm:pt>
    <dgm:pt modelId="{0E126461-A30A-46DA-8646-FC71E9550729}" type="sibTrans" cxnId="{4B7A1699-BC8F-4CB9-9D23-E1FB7601F9EC}">
      <dgm:prSet/>
      <dgm:spPr/>
      <dgm:t>
        <a:bodyPr/>
        <a:lstStyle/>
        <a:p>
          <a:endParaRPr lang="en-GB"/>
        </a:p>
      </dgm:t>
    </dgm:pt>
    <dgm:pt modelId="{D374008F-1A52-415C-B606-CAF90BED4C13}" type="pres">
      <dgm:prSet presAssocID="{F6CF0321-485A-4B92-8156-CC02906CD475}" presName="Name0" presStyleCnt="0">
        <dgm:presLayoutVars>
          <dgm:chMax val="1"/>
          <dgm:dir/>
          <dgm:animLvl val="ctr"/>
          <dgm:resizeHandles val="exact"/>
        </dgm:presLayoutVars>
      </dgm:prSet>
      <dgm:spPr/>
      <dgm:t>
        <a:bodyPr/>
        <a:lstStyle/>
        <a:p>
          <a:endParaRPr lang="en-US"/>
        </a:p>
      </dgm:t>
    </dgm:pt>
    <dgm:pt modelId="{AB907635-BE8A-4814-9058-FB959C1E514A}" type="pres">
      <dgm:prSet presAssocID="{2B7144FE-F177-4F64-A79C-030239B0FE34}" presName="centerShape" presStyleLbl="node0" presStyleIdx="0" presStyleCnt="1" custScaleX="133032" custScaleY="120232"/>
      <dgm:spPr/>
      <dgm:t>
        <a:bodyPr/>
        <a:lstStyle/>
        <a:p>
          <a:endParaRPr lang="en-US"/>
        </a:p>
      </dgm:t>
    </dgm:pt>
    <dgm:pt modelId="{1945CE8D-BDDC-46F5-9726-2B6317AC217A}" type="pres">
      <dgm:prSet presAssocID="{F6E7DE46-9E6D-45B2-AD1F-9C17EC3662C0}" presName="node" presStyleLbl="node1" presStyleIdx="0" presStyleCnt="8" custScaleX="144415" custScaleY="144192" custRadScaleRad="92523" custRadScaleInc="-12155">
        <dgm:presLayoutVars>
          <dgm:bulletEnabled val="1"/>
        </dgm:presLayoutVars>
      </dgm:prSet>
      <dgm:spPr/>
      <dgm:t>
        <a:bodyPr/>
        <a:lstStyle/>
        <a:p>
          <a:endParaRPr lang="en-US"/>
        </a:p>
      </dgm:t>
    </dgm:pt>
    <dgm:pt modelId="{A48D7773-1902-4454-88F8-C324A6B8247D}" type="pres">
      <dgm:prSet presAssocID="{F6E7DE46-9E6D-45B2-AD1F-9C17EC3662C0}" presName="dummy" presStyleCnt="0"/>
      <dgm:spPr/>
    </dgm:pt>
    <dgm:pt modelId="{8EA75E9B-EBF6-40BA-91CE-06C750B865D5}" type="pres">
      <dgm:prSet presAssocID="{1F23CD01-BEF7-4AA0-99D1-5E7452D07789}" presName="sibTrans" presStyleLbl="sibTrans2D1" presStyleIdx="0" presStyleCnt="8"/>
      <dgm:spPr/>
      <dgm:t>
        <a:bodyPr/>
        <a:lstStyle/>
        <a:p>
          <a:endParaRPr lang="en-US"/>
        </a:p>
      </dgm:t>
    </dgm:pt>
    <dgm:pt modelId="{16A3C45B-ABF0-488C-8EC6-B471EF6D972D}" type="pres">
      <dgm:prSet presAssocID="{FB50C68F-8151-41FE-80F7-8B54A16DD2B5}" presName="node" presStyleLbl="node1" presStyleIdx="1" presStyleCnt="8" custScaleX="130305" custScaleY="128895" custRadScaleRad="100763" custRadScaleInc="-2881">
        <dgm:presLayoutVars>
          <dgm:bulletEnabled val="1"/>
        </dgm:presLayoutVars>
      </dgm:prSet>
      <dgm:spPr/>
      <dgm:t>
        <a:bodyPr/>
        <a:lstStyle/>
        <a:p>
          <a:endParaRPr lang="en-US"/>
        </a:p>
      </dgm:t>
    </dgm:pt>
    <dgm:pt modelId="{DBC49A88-7892-4837-B71A-7FA6D385CA9A}" type="pres">
      <dgm:prSet presAssocID="{FB50C68F-8151-41FE-80F7-8B54A16DD2B5}" presName="dummy" presStyleCnt="0"/>
      <dgm:spPr/>
    </dgm:pt>
    <dgm:pt modelId="{533CF550-2973-4E89-A3D2-143A141C1453}" type="pres">
      <dgm:prSet presAssocID="{F06A65F3-B51B-4A1F-B413-D26743BE6F15}" presName="sibTrans" presStyleLbl="sibTrans2D1" presStyleIdx="1" presStyleCnt="8"/>
      <dgm:spPr/>
      <dgm:t>
        <a:bodyPr/>
        <a:lstStyle/>
        <a:p>
          <a:endParaRPr lang="en-US"/>
        </a:p>
      </dgm:t>
    </dgm:pt>
    <dgm:pt modelId="{077DF8E5-3851-4ECC-BBBE-A4447281B655}" type="pres">
      <dgm:prSet presAssocID="{8069FE15-E73C-4C95-9B35-1F8DCA70DEB9}" presName="node" presStyleLbl="node1" presStyleIdx="2" presStyleCnt="8" custScaleX="144476" custScaleY="142252">
        <dgm:presLayoutVars>
          <dgm:bulletEnabled val="1"/>
        </dgm:presLayoutVars>
      </dgm:prSet>
      <dgm:spPr/>
      <dgm:t>
        <a:bodyPr/>
        <a:lstStyle/>
        <a:p>
          <a:endParaRPr lang="en-US"/>
        </a:p>
      </dgm:t>
    </dgm:pt>
    <dgm:pt modelId="{1659A597-D9DA-4B20-B3F3-E68510A061E5}" type="pres">
      <dgm:prSet presAssocID="{8069FE15-E73C-4C95-9B35-1F8DCA70DEB9}" presName="dummy" presStyleCnt="0"/>
      <dgm:spPr/>
    </dgm:pt>
    <dgm:pt modelId="{F57A06FB-DA05-4810-B664-5A623F47A1FD}" type="pres">
      <dgm:prSet presAssocID="{8B8F1B91-EEC9-493B-B8E5-502DCC90FA8D}" presName="sibTrans" presStyleLbl="sibTrans2D1" presStyleIdx="2" presStyleCnt="8" custScaleX="97579" custScaleY="100853"/>
      <dgm:spPr/>
      <dgm:t>
        <a:bodyPr/>
        <a:lstStyle/>
        <a:p>
          <a:endParaRPr lang="en-US"/>
        </a:p>
      </dgm:t>
    </dgm:pt>
    <dgm:pt modelId="{2F5B0ABD-FBBE-4B27-9FE2-8B364C84309F}" type="pres">
      <dgm:prSet presAssocID="{BDC0F559-0920-4EC5-9C52-6D6FA6D3DA2F}" presName="node" presStyleLbl="node1" presStyleIdx="3" presStyleCnt="8" custScaleX="138942" custScaleY="132249">
        <dgm:presLayoutVars>
          <dgm:bulletEnabled val="1"/>
        </dgm:presLayoutVars>
      </dgm:prSet>
      <dgm:spPr/>
      <dgm:t>
        <a:bodyPr/>
        <a:lstStyle/>
        <a:p>
          <a:endParaRPr lang="en-US"/>
        </a:p>
      </dgm:t>
    </dgm:pt>
    <dgm:pt modelId="{2A1746CF-27D4-4D9F-B814-550A42E5E04E}" type="pres">
      <dgm:prSet presAssocID="{BDC0F559-0920-4EC5-9C52-6D6FA6D3DA2F}" presName="dummy" presStyleCnt="0"/>
      <dgm:spPr/>
    </dgm:pt>
    <dgm:pt modelId="{97FA9D12-150B-4C22-8114-751DB042641B}" type="pres">
      <dgm:prSet presAssocID="{B2AAE659-EF38-4B5A-BEC8-27C97689967D}" presName="sibTrans" presStyleLbl="sibTrans2D1" presStyleIdx="3" presStyleCnt="8"/>
      <dgm:spPr/>
      <dgm:t>
        <a:bodyPr/>
        <a:lstStyle/>
        <a:p>
          <a:endParaRPr lang="en-US"/>
        </a:p>
      </dgm:t>
    </dgm:pt>
    <dgm:pt modelId="{090DE11C-AB53-41B1-859A-123A7712A267}" type="pres">
      <dgm:prSet presAssocID="{49EEFD63-6862-40D9-9FC5-B21A64A900D1}" presName="node" presStyleLbl="node1" presStyleIdx="4" presStyleCnt="8" custScaleX="163595" custScaleY="163055" custRadScaleRad="101780" custRadScaleInc="21525">
        <dgm:presLayoutVars>
          <dgm:bulletEnabled val="1"/>
        </dgm:presLayoutVars>
      </dgm:prSet>
      <dgm:spPr/>
      <dgm:t>
        <a:bodyPr/>
        <a:lstStyle/>
        <a:p>
          <a:endParaRPr lang="en-US"/>
        </a:p>
      </dgm:t>
    </dgm:pt>
    <dgm:pt modelId="{99527629-4AAC-461A-9BC2-B40C2F2780F1}" type="pres">
      <dgm:prSet presAssocID="{49EEFD63-6862-40D9-9FC5-B21A64A900D1}" presName="dummy" presStyleCnt="0"/>
      <dgm:spPr/>
    </dgm:pt>
    <dgm:pt modelId="{67DD4931-0BCE-4D14-BA9D-CA2A71A11EA0}" type="pres">
      <dgm:prSet presAssocID="{46622249-AC7C-4C45-85D7-1167AA98A902}" presName="sibTrans" presStyleLbl="sibTrans2D1" presStyleIdx="4" presStyleCnt="8"/>
      <dgm:spPr/>
      <dgm:t>
        <a:bodyPr/>
        <a:lstStyle/>
        <a:p>
          <a:endParaRPr lang="en-US"/>
        </a:p>
      </dgm:t>
    </dgm:pt>
    <dgm:pt modelId="{9220A820-D2BD-4E53-A96F-1F3BF96E9ED3}" type="pres">
      <dgm:prSet presAssocID="{10AC58D7-BA7B-4806-A4A5-4D04A4058DE0}" presName="node" presStyleLbl="node1" presStyleIdx="5" presStyleCnt="8" custScaleX="143879" custScaleY="132864" custRadScaleRad="98724" custRadScaleInc="61031">
        <dgm:presLayoutVars>
          <dgm:bulletEnabled val="1"/>
        </dgm:presLayoutVars>
      </dgm:prSet>
      <dgm:spPr/>
      <dgm:t>
        <a:bodyPr/>
        <a:lstStyle/>
        <a:p>
          <a:endParaRPr lang="en-US"/>
        </a:p>
      </dgm:t>
    </dgm:pt>
    <dgm:pt modelId="{3E59B21F-857E-4828-AD76-72C915CA9D46}" type="pres">
      <dgm:prSet presAssocID="{10AC58D7-BA7B-4806-A4A5-4D04A4058DE0}" presName="dummy" presStyleCnt="0"/>
      <dgm:spPr/>
    </dgm:pt>
    <dgm:pt modelId="{1C63587D-09C7-4EE0-9F41-0CD17D308A05}" type="pres">
      <dgm:prSet presAssocID="{1F8705C4-5329-4B3F-B908-05A33D4BC6A0}" presName="sibTrans" presStyleLbl="sibTrans2D1" presStyleIdx="5" presStyleCnt="8"/>
      <dgm:spPr/>
      <dgm:t>
        <a:bodyPr/>
        <a:lstStyle/>
        <a:p>
          <a:endParaRPr lang="en-US"/>
        </a:p>
      </dgm:t>
    </dgm:pt>
    <dgm:pt modelId="{63FFD728-83AC-48A4-834F-CBFA2E3656E6}" type="pres">
      <dgm:prSet presAssocID="{1774FB30-8FDD-4C11-9BB4-470745041EF8}" presName="node" presStyleLbl="node1" presStyleIdx="6" presStyleCnt="8" custScaleX="148557" custScaleY="146064" custRadScaleRad="98947" custRadScaleInc="56916">
        <dgm:presLayoutVars>
          <dgm:bulletEnabled val="1"/>
        </dgm:presLayoutVars>
      </dgm:prSet>
      <dgm:spPr/>
      <dgm:t>
        <a:bodyPr/>
        <a:lstStyle/>
        <a:p>
          <a:endParaRPr lang="en-US"/>
        </a:p>
      </dgm:t>
    </dgm:pt>
    <dgm:pt modelId="{97C41E03-65D9-4CB9-BE7C-05369B7E77D6}" type="pres">
      <dgm:prSet presAssocID="{1774FB30-8FDD-4C11-9BB4-470745041EF8}" presName="dummy" presStyleCnt="0"/>
      <dgm:spPr/>
    </dgm:pt>
    <dgm:pt modelId="{8B886E45-5358-47BF-91F7-F0530A430D10}" type="pres">
      <dgm:prSet presAssocID="{0B182463-C100-49D7-B875-B377A473E0F0}" presName="sibTrans" presStyleLbl="sibTrans2D1" presStyleIdx="6" presStyleCnt="8"/>
      <dgm:spPr/>
      <dgm:t>
        <a:bodyPr/>
        <a:lstStyle/>
        <a:p>
          <a:endParaRPr lang="en-US"/>
        </a:p>
      </dgm:t>
    </dgm:pt>
    <dgm:pt modelId="{15E31191-033F-4101-8C98-DD49D3FF7E32}" type="pres">
      <dgm:prSet presAssocID="{4A420687-EFCC-4D92-AB87-E436AB14B344}" presName="node" presStyleLbl="node1" presStyleIdx="7" presStyleCnt="8" custScaleX="96667" custScaleY="91149" custRadScaleRad="97803" custRadScaleInc="31698">
        <dgm:presLayoutVars>
          <dgm:bulletEnabled val="1"/>
        </dgm:presLayoutVars>
      </dgm:prSet>
      <dgm:spPr/>
      <dgm:t>
        <a:bodyPr/>
        <a:lstStyle/>
        <a:p>
          <a:endParaRPr lang="en-US"/>
        </a:p>
      </dgm:t>
    </dgm:pt>
    <dgm:pt modelId="{45B4E505-3C94-46B3-B9F4-5A11782E5730}" type="pres">
      <dgm:prSet presAssocID="{4A420687-EFCC-4D92-AB87-E436AB14B344}" presName="dummy" presStyleCnt="0"/>
      <dgm:spPr/>
    </dgm:pt>
    <dgm:pt modelId="{E5B90EA3-B48E-4D7B-A1C0-0420AD638ECB}" type="pres">
      <dgm:prSet presAssocID="{0E126461-A30A-46DA-8646-FC71E9550729}" presName="sibTrans" presStyleLbl="sibTrans2D1" presStyleIdx="7" presStyleCnt="8"/>
      <dgm:spPr/>
      <dgm:t>
        <a:bodyPr/>
        <a:lstStyle/>
        <a:p>
          <a:endParaRPr lang="en-US"/>
        </a:p>
      </dgm:t>
    </dgm:pt>
  </dgm:ptLst>
  <dgm:cxnLst>
    <dgm:cxn modelId="{7D8C422B-8F7E-4E83-B350-ADBC0D05B023}" type="presOf" srcId="{F06A65F3-B51B-4A1F-B413-D26743BE6F15}" destId="{533CF550-2973-4E89-A3D2-143A141C1453}" srcOrd="0" destOrd="0" presId="urn:microsoft.com/office/officeart/2005/8/layout/radial6"/>
    <dgm:cxn modelId="{515E4659-B271-4FEF-8B29-68DA6C0A2F5E}" type="presOf" srcId="{2B7144FE-F177-4F64-A79C-030239B0FE34}" destId="{AB907635-BE8A-4814-9058-FB959C1E514A}" srcOrd="0" destOrd="0" presId="urn:microsoft.com/office/officeart/2005/8/layout/radial6"/>
    <dgm:cxn modelId="{27A1D10A-D593-4538-8B11-223F07237660}" type="presOf" srcId="{8B8F1B91-EEC9-493B-B8E5-502DCC90FA8D}" destId="{F57A06FB-DA05-4810-B664-5A623F47A1FD}" srcOrd="0" destOrd="0" presId="urn:microsoft.com/office/officeart/2005/8/layout/radial6"/>
    <dgm:cxn modelId="{CF13F9AB-B51A-4ECF-867B-C710FFBEB9EB}" type="presOf" srcId="{0E126461-A30A-46DA-8646-FC71E9550729}" destId="{E5B90EA3-B48E-4D7B-A1C0-0420AD638ECB}" srcOrd="0" destOrd="0" presId="urn:microsoft.com/office/officeart/2005/8/layout/radial6"/>
    <dgm:cxn modelId="{35E6E70D-53DB-4AE0-9D89-EAA038F79E89}" type="presOf" srcId="{10AC58D7-BA7B-4806-A4A5-4D04A4058DE0}" destId="{9220A820-D2BD-4E53-A96F-1F3BF96E9ED3}" srcOrd="0" destOrd="0" presId="urn:microsoft.com/office/officeart/2005/8/layout/radial6"/>
    <dgm:cxn modelId="{BA9F7B5C-F3D5-4227-B350-A3EFC621EB13}" type="presOf" srcId="{F6E7DE46-9E6D-45B2-AD1F-9C17EC3662C0}" destId="{1945CE8D-BDDC-46F5-9726-2B6317AC217A}" srcOrd="0" destOrd="0" presId="urn:microsoft.com/office/officeart/2005/8/layout/radial6"/>
    <dgm:cxn modelId="{552CEAF3-67D8-4882-AB7B-34D1D4F3D28B}" type="presOf" srcId="{8069FE15-E73C-4C95-9B35-1F8DCA70DEB9}" destId="{077DF8E5-3851-4ECC-BBBE-A4447281B655}" srcOrd="0" destOrd="0" presId="urn:microsoft.com/office/officeart/2005/8/layout/radial6"/>
    <dgm:cxn modelId="{26FE3EC5-30C8-4D9E-B61A-045937849B1A}" type="presOf" srcId="{4A420687-EFCC-4D92-AB87-E436AB14B344}" destId="{15E31191-033F-4101-8C98-DD49D3FF7E32}" srcOrd="0" destOrd="0" presId="urn:microsoft.com/office/officeart/2005/8/layout/radial6"/>
    <dgm:cxn modelId="{886E77AD-4F0D-4C20-8319-D45195F3FCE3}" srcId="{2B7144FE-F177-4F64-A79C-030239B0FE34}" destId="{8069FE15-E73C-4C95-9B35-1F8DCA70DEB9}" srcOrd="2" destOrd="0" parTransId="{01239A2A-6FC7-4307-88CD-E9BFFE6E1F9E}" sibTransId="{8B8F1B91-EEC9-493B-B8E5-502DCC90FA8D}"/>
    <dgm:cxn modelId="{4B7A1699-BC8F-4CB9-9D23-E1FB7601F9EC}" srcId="{2B7144FE-F177-4F64-A79C-030239B0FE34}" destId="{4A420687-EFCC-4D92-AB87-E436AB14B344}" srcOrd="7" destOrd="0" parTransId="{964A2ABA-2042-4B7D-977C-DD1A85DA2F75}" sibTransId="{0E126461-A30A-46DA-8646-FC71E9550729}"/>
    <dgm:cxn modelId="{43B40304-20D8-463F-B140-2F858F3A47D7}" srcId="{2B7144FE-F177-4F64-A79C-030239B0FE34}" destId="{1774FB30-8FDD-4C11-9BB4-470745041EF8}" srcOrd="6" destOrd="0" parTransId="{3860EAF2-2F28-4EFC-A9C0-9A7F96B67148}" sibTransId="{0B182463-C100-49D7-B875-B377A473E0F0}"/>
    <dgm:cxn modelId="{E77AFB29-3D72-46E5-AFB8-ECC688B2CD5C}" type="presOf" srcId="{FB50C68F-8151-41FE-80F7-8B54A16DD2B5}" destId="{16A3C45B-ABF0-488C-8EC6-B471EF6D972D}" srcOrd="0" destOrd="0" presId="urn:microsoft.com/office/officeart/2005/8/layout/radial6"/>
    <dgm:cxn modelId="{EEBEF88B-EC41-439D-9539-B250375DE992}" type="presOf" srcId="{F6CF0321-485A-4B92-8156-CC02906CD475}" destId="{D374008F-1A52-415C-B606-CAF90BED4C13}" srcOrd="0" destOrd="0" presId="urn:microsoft.com/office/officeart/2005/8/layout/radial6"/>
    <dgm:cxn modelId="{9735B8E0-4D52-4BD6-BA5A-E3ECB3D9F4F7}" srcId="{2B7144FE-F177-4F64-A79C-030239B0FE34}" destId="{FB50C68F-8151-41FE-80F7-8B54A16DD2B5}" srcOrd="1" destOrd="0" parTransId="{19A3D91F-5111-4A35-9B09-06AB1F3661B9}" sibTransId="{F06A65F3-B51B-4A1F-B413-D26743BE6F15}"/>
    <dgm:cxn modelId="{FD2D9143-2E72-408D-888A-29BEB9807580}" type="presOf" srcId="{49EEFD63-6862-40D9-9FC5-B21A64A900D1}" destId="{090DE11C-AB53-41B1-859A-123A7712A267}" srcOrd="0" destOrd="0" presId="urn:microsoft.com/office/officeart/2005/8/layout/radial6"/>
    <dgm:cxn modelId="{95CFE322-60DA-4BC2-B82B-7603B9DECF3F}" srcId="{F6CF0321-485A-4B92-8156-CC02906CD475}" destId="{2B7144FE-F177-4F64-A79C-030239B0FE34}" srcOrd="0" destOrd="0" parTransId="{0A193AE8-050E-4B1B-9570-2BAA65AFD7AA}" sibTransId="{059B2400-BEE7-43FC-9E6C-3420393871A3}"/>
    <dgm:cxn modelId="{93658732-D3E1-4A60-9EDA-9CD3A3368539}" srcId="{2B7144FE-F177-4F64-A79C-030239B0FE34}" destId="{F6E7DE46-9E6D-45B2-AD1F-9C17EC3662C0}" srcOrd="0" destOrd="0" parTransId="{6C464A36-C44A-45BA-AFD3-3BCEACD3031D}" sibTransId="{1F23CD01-BEF7-4AA0-99D1-5E7452D07789}"/>
    <dgm:cxn modelId="{30C71C01-58E4-400B-BCB9-53FF6E190D37}" type="presOf" srcId="{B2AAE659-EF38-4B5A-BEC8-27C97689967D}" destId="{97FA9D12-150B-4C22-8114-751DB042641B}" srcOrd="0" destOrd="0" presId="urn:microsoft.com/office/officeart/2005/8/layout/radial6"/>
    <dgm:cxn modelId="{64AEB270-3000-42CE-A7A2-B4568E6D01D4}" type="presOf" srcId="{1774FB30-8FDD-4C11-9BB4-470745041EF8}" destId="{63FFD728-83AC-48A4-834F-CBFA2E3656E6}" srcOrd="0" destOrd="0" presId="urn:microsoft.com/office/officeart/2005/8/layout/radial6"/>
    <dgm:cxn modelId="{C1EB38C5-F699-4ED8-B0F0-5C400A4F6DA1}" type="presOf" srcId="{0B182463-C100-49D7-B875-B377A473E0F0}" destId="{8B886E45-5358-47BF-91F7-F0530A430D10}" srcOrd="0" destOrd="0" presId="urn:microsoft.com/office/officeart/2005/8/layout/radial6"/>
    <dgm:cxn modelId="{9A7C672B-C6D5-4E5E-AEAF-300C9A0E564B}" srcId="{2B7144FE-F177-4F64-A79C-030239B0FE34}" destId="{BDC0F559-0920-4EC5-9C52-6D6FA6D3DA2F}" srcOrd="3" destOrd="0" parTransId="{B1D69A71-9029-48F4-9F48-16C0F3C00094}" sibTransId="{B2AAE659-EF38-4B5A-BEC8-27C97689967D}"/>
    <dgm:cxn modelId="{5B509925-36EA-4FE2-A40C-7FCF5ADAF34A}" type="presOf" srcId="{BDC0F559-0920-4EC5-9C52-6D6FA6D3DA2F}" destId="{2F5B0ABD-FBBE-4B27-9FE2-8B364C84309F}" srcOrd="0" destOrd="0" presId="urn:microsoft.com/office/officeart/2005/8/layout/radial6"/>
    <dgm:cxn modelId="{11EBDE78-24FA-4367-80FB-9FA663404896}" type="presOf" srcId="{1F23CD01-BEF7-4AA0-99D1-5E7452D07789}" destId="{8EA75E9B-EBF6-40BA-91CE-06C750B865D5}" srcOrd="0" destOrd="0" presId="urn:microsoft.com/office/officeart/2005/8/layout/radial6"/>
    <dgm:cxn modelId="{86826297-0179-4DFF-8EB5-FBDC04E59601}" srcId="{2B7144FE-F177-4F64-A79C-030239B0FE34}" destId="{49EEFD63-6862-40D9-9FC5-B21A64A900D1}" srcOrd="4" destOrd="0" parTransId="{3D1DC8EB-AE31-4254-AB16-564C98CF0E35}" sibTransId="{46622249-AC7C-4C45-85D7-1167AA98A902}"/>
    <dgm:cxn modelId="{B2CA2EB3-9383-412E-97FB-58273B4B9599}" type="presOf" srcId="{1F8705C4-5329-4B3F-B908-05A33D4BC6A0}" destId="{1C63587D-09C7-4EE0-9F41-0CD17D308A05}" srcOrd="0" destOrd="0" presId="urn:microsoft.com/office/officeart/2005/8/layout/radial6"/>
    <dgm:cxn modelId="{71075D7C-8B4E-421B-A6D4-544713A96928}" srcId="{2B7144FE-F177-4F64-A79C-030239B0FE34}" destId="{10AC58D7-BA7B-4806-A4A5-4D04A4058DE0}" srcOrd="5" destOrd="0" parTransId="{04A29D45-634E-45DD-BB24-2243B083E3D7}" sibTransId="{1F8705C4-5329-4B3F-B908-05A33D4BC6A0}"/>
    <dgm:cxn modelId="{9E59EFDB-6B01-4A67-8D37-9ADF3F31310F}" type="presOf" srcId="{46622249-AC7C-4C45-85D7-1167AA98A902}" destId="{67DD4931-0BCE-4D14-BA9D-CA2A71A11EA0}" srcOrd="0" destOrd="0" presId="urn:microsoft.com/office/officeart/2005/8/layout/radial6"/>
    <dgm:cxn modelId="{5AE177C9-22BB-4683-9BE0-8070609A57D3}" type="presParOf" srcId="{D374008F-1A52-415C-B606-CAF90BED4C13}" destId="{AB907635-BE8A-4814-9058-FB959C1E514A}" srcOrd="0" destOrd="0" presId="urn:microsoft.com/office/officeart/2005/8/layout/radial6"/>
    <dgm:cxn modelId="{D5795096-0011-4AD8-877E-F3956C57EC3E}" type="presParOf" srcId="{D374008F-1A52-415C-B606-CAF90BED4C13}" destId="{1945CE8D-BDDC-46F5-9726-2B6317AC217A}" srcOrd="1" destOrd="0" presId="urn:microsoft.com/office/officeart/2005/8/layout/radial6"/>
    <dgm:cxn modelId="{8D71BA18-0B7B-4EE1-B87B-D6F6EBA09DF9}" type="presParOf" srcId="{D374008F-1A52-415C-B606-CAF90BED4C13}" destId="{A48D7773-1902-4454-88F8-C324A6B8247D}" srcOrd="2" destOrd="0" presId="urn:microsoft.com/office/officeart/2005/8/layout/radial6"/>
    <dgm:cxn modelId="{0E5A979A-579A-409A-A98E-C9491AD426D3}" type="presParOf" srcId="{D374008F-1A52-415C-B606-CAF90BED4C13}" destId="{8EA75E9B-EBF6-40BA-91CE-06C750B865D5}" srcOrd="3" destOrd="0" presId="urn:microsoft.com/office/officeart/2005/8/layout/radial6"/>
    <dgm:cxn modelId="{5A99459F-537A-46BE-BAAF-B89271D83028}" type="presParOf" srcId="{D374008F-1A52-415C-B606-CAF90BED4C13}" destId="{16A3C45B-ABF0-488C-8EC6-B471EF6D972D}" srcOrd="4" destOrd="0" presId="urn:microsoft.com/office/officeart/2005/8/layout/radial6"/>
    <dgm:cxn modelId="{5EABE440-F9E7-44BD-A6D9-76E7A58E7B24}" type="presParOf" srcId="{D374008F-1A52-415C-B606-CAF90BED4C13}" destId="{DBC49A88-7892-4837-B71A-7FA6D385CA9A}" srcOrd="5" destOrd="0" presId="urn:microsoft.com/office/officeart/2005/8/layout/radial6"/>
    <dgm:cxn modelId="{71E194B3-E232-45E1-91A7-7ACADCD42318}" type="presParOf" srcId="{D374008F-1A52-415C-B606-CAF90BED4C13}" destId="{533CF550-2973-4E89-A3D2-143A141C1453}" srcOrd="6" destOrd="0" presId="urn:microsoft.com/office/officeart/2005/8/layout/radial6"/>
    <dgm:cxn modelId="{BAE28AB6-C78F-445B-AA98-68B2D286ADDD}" type="presParOf" srcId="{D374008F-1A52-415C-B606-CAF90BED4C13}" destId="{077DF8E5-3851-4ECC-BBBE-A4447281B655}" srcOrd="7" destOrd="0" presId="urn:microsoft.com/office/officeart/2005/8/layout/radial6"/>
    <dgm:cxn modelId="{F1A08814-F2BE-4262-A369-87FC47780B79}" type="presParOf" srcId="{D374008F-1A52-415C-B606-CAF90BED4C13}" destId="{1659A597-D9DA-4B20-B3F3-E68510A061E5}" srcOrd="8" destOrd="0" presId="urn:microsoft.com/office/officeart/2005/8/layout/radial6"/>
    <dgm:cxn modelId="{F2E4468A-5B02-4579-B3E9-026D151EEFF7}" type="presParOf" srcId="{D374008F-1A52-415C-B606-CAF90BED4C13}" destId="{F57A06FB-DA05-4810-B664-5A623F47A1FD}" srcOrd="9" destOrd="0" presId="urn:microsoft.com/office/officeart/2005/8/layout/radial6"/>
    <dgm:cxn modelId="{703FD10B-66E0-450E-AE4A-CA2898E290A1}" type="presParOf" srcId="{D374008F-1A52-415C-B606-CAF90BED4C13}" destId="{2F5B0ABD-FBBE-4B27-9FE2-8B364C84309F}" srcOrd="10" destOrd="0" presId="urn:microsoft.com/office/officeart/2005/8/layout/radial6"/>
    <dgm:cxn modelId="{CF4E61BB-DB0E-4301-8FC2-A9BF8C6AFE38}" type="presParOf" srcId="{D374008F-1A52-415C-B606-CAF90BED4C13}" destId="{2A1746CF-27D4-4D9F-B814-550A42E5E04E}" srcOrd="11" destOrd="0" presId="urn:microsoft.com/office/officeart/2005/8/layout/radial6"/>
    <dgm:cxn modelId="{99A38468-3111-4B17-8653-46A71E4CDEE2}" type="presParOf" srcId="{D374008F-1A52-415C-B606-CAF90BED4C13}" destId="{97FA9D12-150B-4C22-8114-751DB042641B}" srcOrd="12" destOrd="0" presId="urn:microsoft.com/office/officeart/2005/8/layout/radial6"/>
    <dgm:cxn modelId="{A35E8937-FD74-4AAA-B397-AF70E64F0F7E}" type="presParOf" srcId="{D374008F-1A52-415C-B606-CAF90BED4C13}" destId="{090DE11C-AB53-41B1-859A-123A7712A267}" srcOrd="13" destOrd="0" presId="urn:microsoft.com/office/officeart/2005/8/layout/radial6"/>
    <dgm:cxn modelId="{719DED0B-3953-4E9B-90C6-FAC3AB79C888}" type="presParOf" srcId="{D374008F-1A52-415C-B606-CAF90BED4C13}" destId="{99527629-4AAC-461A-9BC2-B40C2F2780F1}" srcOrd="14" destOrd="0" presId="urn:microsoft.com/office/officeart/2005/8/layout/radial6"/>
    <dgm:cxn modelId="{DDA3522A-7E2F-471B-9CAB-3A6F6BA480C9}" type="presParOf" srcId="{D374008F-1A52-415C-B606-CAF90BED4C13}" destId="{67DD4931-0BCE-4D14-BA9D-CA2A71A11EA0}" srcOrd="15" destOrd="0" presId="urn:microsoft.com/office/officeart/2005/8/layout/radial6"/>
    <dgm:cxn modelId="{64FE665F-B150-4A35-B02D-107DD1970044}" type="presParOf" srcId="{D374008F-1A52-415C-B606-CAF90BED4C13}" destId="{9220A820-D2BD-4E53-A96F-1F3BF96E9ED3}" srcOrd="16" destOrd="0" presId="urn:microsoft.com/office/officeart/2005/8/layout/radial6"/>
    <dgm:cxn modelId="{1EB75E95-3393-4335-92B9-7589D3E613EB}" type="presParOf" srcId="{D374008F-1A52-415C-B606-CAF90BED4C13}" destId="{3E59B21F-857E-4828-AD76-72C915CA9D46}" srcOrd="17" destOrd="0" presId="urn:microsoft.com/office/officeart/2005/8/layout/radial6"/>
    <dgm:cxn modelId="{FA9250F7-9376-4D96-968D-C1ACD21FD6E5}" type="presParOf" srcId="{D374008F-1A52-415C-B606-CAF90BED4C13}" destId="{1C63587D-09C7-4EE0-9F41-0CD17D308A05}" srcOrd="18" destOrd="0" presId="urn:microsoft.com/office/officeart/2005/8/layout/radial6"/>
    <dgm:cxn modelId="{A81A707A-A745-4F18-A9AB-06EE547E6B68}" type="presParOf" srcId="{D374008F-1A52-415C-B606-CAF90BED4C13}" destId="{63FFD728-83AC-48A4-834F-CBFA2E3656E6}" srcOrd="19" destOrd="0" presId="urn:microsoft.com/office/officeart/2005/8/layout/radial6"/>
    <dgm:cxn modelId="{37EAD2F7-7A30-40F5-8004-A74C46E28F3B}" type="presParOf" srcId="{D374008F-1A52-415C-B606-CAF90BED4C13}" destId="{97C41E03-65D9-4CB9-BE7C-05369B7E77D6}" srcOrd="20" destOrd="0" presId="urn:microsoft.com/office/officeart/2005/8/layout/radial6"/>
    <dgm:cxn modelId="{477329ED-1FB0-4118-9275-BB2A05AD437C}" type="presParOf" srcId="{D374008F-1A52-415C-B606-CAF90BED4C13}" destId="{8B886E45-5358-47BF-91F7-F0530A430D10}" srcOrd="21" destOrd="0" presId="urn:microsoft.com/office/officeart/2005/8/layout/radial6"/>
    <dgm:cxn modelId="{0525B572-EBA6-4143-B90D-105EC8AAA794}" type="presParOf" srcId="{D374008F-1A52-415C-B606-CAF90BED4C13}" destId="{15E31191-033F-4101-8C98-DD49D3FF7E32}" srcOrd="22" destOrd="0" presId="urn:microsoft.com/office/officeart/2005/8/layout/radial6"/>
    <dgm:cxn modelId="{A8203AE1-C56E-4D7F-8B41-C35E83BC1AA9}" type="presParOf" srcId="{D374008F-1A52-415C-B606-CAF90BED4C13}" destId="{45B4E505-3C94-46B3-B9F4-5A11782E5730}" srcOrd="23" destOrd="0" presId="urn:microsoft.com/office/officeart/2005/8/layout/radial6"/>
    <dgm:cxn modelId="{8F8550DD-2E68-441F-B75E-7C78103AEC23}" type="presParOf" srcId="{D374008F-1A52-415C-B606-CAF90BED4C13}" destId="{E5B90EA3-B48E-4D7B-A1C0-0420AD638ECB}"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90EA3-B48E-4D7B-A1C0-0420AD638ECB}">
      <dsp:nvSpPr>
        <dsp:cNvPr id="0" name=""/>
        <dsp:cNvSpPr/>
      </dsp:nvSpPr>
      <dsp:spPr>
        <a:xfrm>
          <a:off x="2779914" y="689918"/>
          <a:ext cx="5037851" cy="5037851"/>
        </a:xfrm>
        <a:prstGeom prst="blockArc">
          <a:avLst>
            <a:gd name="adj1" fmla="val 14112589"/>
            <a:gd name="adj2" fmla="val 16309535"/>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886E45-5358-47BF-91F7-F0530A430D10}">
      <dsp:nvSpPr>
        <dsp:cNvPr id="0" name=""/>
        <dsp:cNvSpPr/>
      </dsp:nvSpPr>
      <dsp:spPr>
        <a:xfrm>
          <a:off x="2948960" y="561379"/>
          <a:ext cx="5037851" cy="5037851"/>
        </a:xfrm>
        <a:prstGeom prst="blockArc">
          <a:avLst>
            <a:gd name="adj1" fmla="val 11386226"/>
            <a:gd name="adj2" fmla="val 13817601"/>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63587D-09C7-4EE0-9F41-0CD17D308A05}">
      <dsp:nvSpPr>
        <dsp:cNvPr id="0" name=""/>
        <dsp:cNvSpPr/>
      </dsp:nvSpPr>
      <dsp:spPr>
        <a:xfrm>
          <a:off x="2960127" y="490386"/>
          <a:ext cx="5037851" cy="5037851"/>
        </a:xfrm>
        <a:prstGeom prst="blockArc">
          <a:avLst>
            <a:gd name="adj1" fmla="val 8656081"/>
            <a:gd name="adj2" fmla="val 11286428"/>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DD4931-0BCE-4D14-BA9D-CA2A71A11EA0}">
      <dsp:nvSpPr>
        <dsp:cNvPr id="0" name=""/>
        <dsp:cNvSpPr/>
      </dsp:nvSpPr>
      <dsp:spPr>
        <a:xfrm>
          <a:off x="2975420" y="511885"/>
          <a:ext cx="5037851" cy="5037851"/>
        </a:xfrm>
        <a:prstGeom prst="blockArc">
          <a:avLst>
            <a:gd name="adj1" fmla="val 5658083"/>
            <a:gd name="adj2" fmla="val 8692717"/>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FA9D12-150B-4C22-8114-751DB042641B}">
      <dsp:nvSpPr>
        <dsp:cNvPr id="0" name=""/>
        <dsp:cNvSpPr/>
      </dsp:nvSpPr>
      <dsp:spPr>
        <a:xfrm>
          <a:off x="2927812" y="508765"/>
          <a:ext cx="5037851" cy="5037851"/>
        </a:xfrm>
        <a:prstGeom prst="blockArc">
          <a:avLst>
            <a:gd name="adj1" fmla="val 2692441"/>
            <a:gd name="adj2" fmla="val 5591830"/>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7A06FB-DA05-4810-B664-5A623F47A1FD}">
      <dsp:nvSpPr>
        <dsp:cNvPr id="0" name=""/>
        <dsp:cNvSpPr/>
      </dsp:nvSpPr>
      <dsp:spPr>
        <a:xfrm>
          <a:off x="2992640" y="483425"/>
          <a:ext cx="4915884" cy="5080824"/>
        </a:xfrm>
        <a:prstGeom prst="blockArc">
          <a:avLst>
            <a:gd name="adj1" fmla="val 0"/>
            <a:gd name="adj2" fmla="val 2700000"/>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3CF550-2973-4E89-A3D2-143A141C1453}">
      <dsp:nvSpPr>
        <dsp:cNvPr id="0" name=""/>
        <dsp:cNvSpPr/>
      </dsp:nvSpPr>
      <dsp:spPr>
        <a:xfrm>
          <a:off x="2931798" y="478441"/>
          <a:ext cx="5037851" cy="5037851"/>
        </a:xfrm>
        <a:prstGeom prst="blockArc">
          <a:avLst>
            <a:gd name="adj1" fmla="val 18899727"/>
            <a:gd name="adj2" fmla="val 36760"/>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A75E9B-EBF6-40BA-91CE-06C750B865D5}">
      <dsp:nvSpPr>
        <dsp:cNvPr id="0" name=""/>
        <dsp:cNvSpPr/>
      </dsp:nvSpPr>
      <dsp:spPr>
        <a:xfrm>
          <a:off x="3151884" y="673762"/>
          <a:ext cx="5037851" cy="5037851"/>
        </a:xfrm>
        <a:prstGeom prst="blockArc">
          <a:avLst>
            <a:gd name="adj1" fmla="val 15792028"/>
            <a:gd name="adj2" fmla="val 18490867"/>
            <a:gd name="adj3" fmla="val 34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907635-BE8A-4814-9058-FB959C1E514A}">
      <dsp:nvSpPr>
        <dsp:cNvPr id="0" name=""/>
        <dsp:cNvSpPr/>
      </dsp:nvSpPr>
      <dsp:spPr>
        <a:xfrm>
          <a:off x="4307797" y="1991008"/>
          <a:ext cx="2285570" cy="2065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What has Positive Progressions achieved so far?</a:t>
          </a:r>
          <a:endParaRPr lang="en-GB" sz="2000" kern="1200" dirty="0"/>
        </a:p>
      </dsp:txBody>
      <dsp:txXfrm>
        <a:off x="4642511" y="2293517"/>
        <a:ext cx="1616142" cy="1460640"/>
      </dsp:txXfrm>
    </dsp:sp>
    <dsp:sp modelId="{1945CE8D-BDDC-46F5-9726-2B6317AC217A}">
      <dsp:nvSpPr>
        <dsp:cNvPr id="0" name=""/>
        <dsp:cNvSpPr/>
      </dsp:nvSpPr>
      <dsp:spPr>
        <a:xfrm>
          <a:off x="4509308" y="-132587"/>
          <a:ext cx="1736796" cy="17341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buNone/>
          </a:pPr>
          <a:r>
            <a:rPr lang="en-GB" sz="1400" b="1" kern="1200" dirty="0"/>
            <a:t>From April 2017- March 2021 we have engaged with 216 Participants</a:t>
          </a:r>
        </a:p>
      </dsp:txBody>
      <dsp:txXfrm>
        <a:off x="4763656" y="121368"/>
        <a:ext cx="1228100" cy="1226204"/>
      </dsp:txXfrm>
    </dsp:sp>
    <dsp:sp modelId="{16A3C45B-ABF0-488C-8EC6-B471EF6D972D}">
      <dsp:nvSpPr>
        <dsp:cNvPr id="0" name=""/>
        <dsp:cNvSpPr/>
      </dsp:nvSpPr>
      <dsp:spPr>
        <a:xfrm>
          <a:off x="6417568" y="471619"/>
          <a:ext cx="1567103" cy="15501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So far, 181 have exited the project with 92% exiting positively </a:t>
          </a:r>
        </a:p>
      </dsp:txBody>
      <dsp:txXfrm>
        <a:off x="6647065" y="698632"/>
        <a:ext cx="1108109" cy="1096119"/>
      </dsp:txXfrm>
    </dsp:sp>
    <dsp:sp modelId="{077DF8E5-3851-4ECC-BBBE-A4447281B655}">
      <dsp:nvSpPr>
        <dsp:cNvPr id="0" name=""/>
        <dsp:cNvSpPr/>
      </dsp:nvSpPr>
      <dsp:spPr>
        <a:xfrm>
          <a:off x="7057448" y="2168446"/>
          <a:ext cx="1737529" cy="17107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Participants have exited into education/training, employment and job search</a:t>
          </a:r>
        </a:p>
      </dsp:txBody>
      <dsp:txXfrm>
        <a:off x="7311903" y="2418984"/>
        <a:ext cx="1228619" cy="1209706"/>
      </dsp:txXfrm>
    </dsp:sp>
    <dsp:sp modelId="{2F5B0ABD-FBBE-4B27-9FE2-8B364C84309F}">
      <dsp:nvSpPr>
        <dsp:cNvPr id="0" name=""/>
        <dsp:cNvSpPr/>
      </dsp:nvSpPr>
      <dsp:spPr>
        <a:xfrm>
          <a:off x="6365629" y="3979131"/>
          <a:ext cx="1670975" cy="15904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Some Participants achieve more than one outcome e.g. Education and Employment</a:t>
          </a:r>
        </a:p>
      </dsp:txBody>
      <dsp:txXfrm>
        <a:off x="6610338" y="4212052"/>
        <a:ext cx="1181557" cy="1124640"/>
      </dsp:txXfrm>
    </dsp:sp>
    <dsp:sp modelId="{090DE11C-AB53-41B1-859A-123A7712A267}">
      <dsp:nvSpPr>
        <dsp:cNvPr id="0" name=""/>
        <dsp:cNvSpPr/>
      </dsp:nvSpPr>
      <dsp:spPr>
        <a:xfrm>
          <a:off x="4324935" y="4518984"/>
          <a:ext cx="1967462" cy="19609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78% report they have new skills to help them in difficult situations e.g. with anxiety or communication skills</a:t>
          </a:r>
        </a:p>
      </dsp:txBody>
      <dsp:txXfrm>
        <a:off x="4613063" y="4806161"/>
        <a:ext cx="1391206" cy="1386614"/>
      </dsp:txXfrm>
    </dsp:sp>
    <dsp:sp modelId="{9220A820-D2BD-4E53-A96F-1F3BF96E9ED3}">
      <dsp:nvSpPr>
        <dsp:cNvPr id="0" name=""/>
        <dsp:cNvSpPr/>
      </dsp:nvSpPr>
      <dsp:spPr>
        <a:xfrm>
          <a:off x="2604266" y="3656127"/>
          <a:ext cx="1730349" cy="15978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t>81% report increased self-confidence as a result of achieving their targets and receiving 1:1 mentoring </a:t>
          </a:r>
        </a:p>
      </dsp:txBody>
      <dsp:txXfrm>
        <a:off x="2857670" y="3890131"/>
        <a:ext cx="1223541" cy="1129870"/>
      </dsp:txXfrm>
    </dsp:sp>
    <dsp:sp modelId="{63FFD728-83AC-48A4-834F-CBFA2E3656E6}">
      <dsp:nvSpPr>
        <dsp:cNvPr id="0" name=""/>
        <dsp:cNvSpPr/>
      </dsp:nvSpPr>
      <dsp:spPr>
        <a:xfrm>
          <a:off x="2134858" y="1781874"/>
          <a:ext cx="1786609" cy="17566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75% report increased confidence in dealing with finances, children, education etc </a:t>
          </a:r>
        </a:p>
      </dsp:txBody>
      <dsp:txXfrm>
        <a:off x="2396501" y="2039126"/>
        <a:ext cx="1263323" cy="1242123"/>
      </dsp:txXfrm>
    </dsp:sp>
    <dsp:sp modelId="{15E31191-033F-4101-8C98-DD49D3FF7E32}">
      <dsp:nvSpPr>
        <dsp:cNvPr id="0" name=""/>
        <dsp:cNvSpPr/>
      </dsp:nvSpPr>
      <dsp:spPr>
        <a:xfrm>
          <a:off x="3305033" y="627641"/>
          <a:ext cx="1162558" cy="10961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62% report improved mental health </a:t>
          </a:r>
        </a:p>
      </dsp:txBody>
      <dsp:txXfrm>
        <a:off x="3475286" y="788175"/>
        <a:ext cx="822052" cy="77512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E0B321-563D-464D-A401-0471FCBFF586}"/>
              </a:ext>
            </a:extLst>
          </p:cNvPr>
          <p:cNvSpPr txBox="1">
            <a:spLocks noGrp="1"/>
          </p:cNvSpPr>
          <p:nvPr>
            <p:ph type="hdr" sz="quarter"/>
          </p:nvPr>
        </p:nvSpPr>
        <p:spPr>
          <a:xfrm>
            <a:off x="0" y="0"/>
            <a:ext cx="2945657" cy="498137"/>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053A5535-3D77-4A01-AFD3-695AEB372C9A}"/>
              </a:ext>
            </a:extLst>
          </p:cNvPr>
          <p:cNvSpPr txBox="1">
            <a:spLocks noGrp="1"/>
          </p:cNvSpPr>
          <p:nvPr>
            <p:ph type="dt" sz="quarter" idx="1"/>
          </p:nvPr>
        </p:nvSpPr>
        <p:spPr>
          <a:xfrm>
            <a:off x="3850446" y="0"/>
            <a:ext cx="2945657" cy="498137"/>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50A605A-90C9-4EE2-AF49-344D6037E862}"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10/06/2021</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9895AA97-9698-40A4-B882-610D8DD3817B}"/>
              </a:ext>
            </a:extLst>
          </p:cNvPr>
          <p:cNvSpPr txBox="1">
            <a:spLocks noGrp="1"/>
          </p:cNvSpPr>
          <p:nvPr>
            <p:ph type="ftr" sz="quarter" idx="2"/>
          </p:nvPr>
        </p:nvSpPr>
        <p:spPr>
          <a:xfrm>
            <a:off x="0" y="9430097"/>
            <a:ext cx="2945657" cy="498137"/>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C9572F50-4937-413D-8C6D-81E419EE6E43}"/>
              </a:ext>
            </a:extLst>
          </p:cNvPr>
          <p:cNvSpPr txBox="1">
            <a:spLocks noGrp="1"/>
          </p:cNvSpPr>
          <p:nvPr>
            <p:ph type="sldNum" sz="quarter" idx="3"/>
          </p:nvPr>
        </p:nvSpPr>
        <p:spPr>
          <a:xfrm>
            <a:off x="3850446" y="9430097"/>
            <a:ext cx="2945657" cy="498137"/>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C9F243-DCEE-4F1B-B568-AE3DD8F72C3E}" type="slidenum">
              <a:t>‹#›</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27545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EDEA4D-35E3-4A00-839E-045A50062608}"/>
              </a:ext>
            </a:extLst>
          </p:cNvPr>
          <p:cNvSpPr txBox="1">
            <a:spLocks noGrp="1"/>
          </p:cNvSpPr>
          <p:nvPr>
            <p:ph type="hdr" sz="quarter"/>
          </p:nvPr>
        </p:nvSpPr>
        <p:spPr>
          <a:xfrm>
            <a:off x="0" y="0"/>
            <a:ext cx="2946397" cy="496967"/>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EC637E82-50FE-45CA-B078-12EACD479499}"/>
              </a:ext>
            </a:extLst>
          </p:cNvPr>
          <p:cNvSpPr txBox="1">
            <a:spLocks noGrp="1"/>
          </p:cNvSpPr>
          <p:nvPr>
            <p:ph type="dt" idx="1"/>
          </p:nvPr>
        </p:nvSpPr>
        <p:spPr>
          <a:xfrm>
            <a:off x="3849688" y="0"/>
            <a:ext cx="2946397" cy="496967"/>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B2E0196-123C-4A72-87C3-749EB77F063E}" type="datetime1">
              <a:rPr lang="en-GB"/>
              <a:pPr lvl="0"/>
              <a:t>10/06/2021</a:t>
            </a:fld>
            <a:endParaRPr lang="en-GB"/>
          </a:p>
        </p:txBody>
      </p:sp>
      <p:sp>
        <p:nvSpPr>
          <p:cNvPr id="4" name="Slide Image Placeholder 3">
            <a:extLst>
              <a:ext uri="{FF2B5EF4-FFF2-40B4-BE49-F238E27FC236}">
                <a16:creationId xmlns:a16="http://schemas.microsoft.com/office/drawing/2014/main" id="{E6422114-93D1-4EB4-8128-81E638A383B5}"/>
              </a:ext>
            </a:extLst>
          </p:cNvPr>
          <p:cNvSpPr>
            <a:spLocks noGrp="1" noRot="1" noChangeAspect="1"/>
          </p:cNvSpPr>
          <p:nvPr>
            <p:ph type="sldImg" idx="2"/>
          </p:nvPr>
        </p:nvSpPr>
        <p:spPr>
          <a:xfrm>
            <a:off x="422279" y="1241426"/>
            <a:ext cx="5953128" cy="3349620"/>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41754E42-D43F-4EA0-9525-49660D51AB4B}"/>
              </a:ext>
            </a:extLst>
          </p:cNvPr>
          <p:cNvSpPr txBox="1">
            <a:spLocks noGrp="1"/>
          </p:cNvSpPr>
          <p:nvPr>
            <p:ph type="body" sz="quarter" idx="3"/>
          </p:nvPr>
        </p:nvSpPr>
        <p:spPr>
          <a:xfrm>
            <a:off x="679454" y="4777547"/>
            <a:ext cx="5438778" cy="3909050"/>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E2B551E7-9C57-4AF6-B8D2-89A5D29C6A09}"/>
              </a:ext>
            </a:extLst>
          </p:cNvPr>
          <p:cNvSpPr txBox="1">
            <a:spLocks noGrp="1"/>
          </p:cNvSpPr>
          <p:nvPr>
            <p:ph type="ftr" sz="quarter" idx="4"/>
          </p:nvPr>
        </p:nvSpPr>
        <p:spPr>
          <a:xfrm>
            <a:off x="0" y="9431258"/>
            <a:ext cx="2946397" cy="496967"/>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A5E4DC2B-0FA1-44C2-ABB5-DB48557D7D35}"/>
              </a:ext>
            </a:extLst>
          </p:cNvPr>
          <p:cNvSpPr txBox="1">
            <a:spLocks noGrp="1"/>
          </p:cNvSpPr>
          <p:nvPr>
            <p:ph type="sldNum" sz="quarter" idx="5"/>
          </p:nvPr>
        </p:nvSpPr>
        <p:spPr>
          <a:xfrm>
            <a:off x="3849688" y="9431258"/>
            <a:ext cx="2946397" cy="496967"/>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1119F4B-4157-463B-987A-F2B35321FD32}" type="slidenum">
              <a:t>‹#›</a:t>
            </a:fld>
            <a:endParaRPr lang="en-GB"/>
          </a:p>
        </p:txBody>
      </p:sp>
    </p:spTree>
    <p:extLst>
      <p:ext uri="{BB962C8B-B14F-4D97-AF65-F5344CB8AC3E}">
        <p14:creationId xmlns:p14="http://schemas.microsoft.com/office/powerpoint/2010/main" val="330809019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D53744-5980-4B30-809A-896428BCC224}"/>
              </a:ext>
            </a:extLst>
          </p:cNvPr>
          <p:cNvSpPr>
            <a:spLocks noGrp="1" noRot="1" noChangeAspect="1"/>
          </p:cNvSpPr>
          <p:nvPr>
            <p:ph type="sldImg"/>
          </p:nvPr>
        </p:nvSpPr>
        <p:spPr>
          <a:xfrm>
            <a:off x="422275" y="1241425"/>
            <a:ext cx="5953125" cy="3349625"/>
          </a:xfrm>
        </p:spPr>
      </p:sp>
      <p:sp>
        <p:nvSpPr>
          <p:cNvPr id="3" name="Notes Placeholder 2">
            <a:extLst>
              <a:ext uri="{FF2B5EF4-FFF2-40B4-BE49-F238E27FC236}">
                <a16:creationId xmlns:a16="http://schemas.microsoft.com/office/drawing/2014/main" id="{6383AEF1-A971-4AA1-A0D0-A9A493F696D9}"/>
              </a:ext>
            </a:extLst>
          </p:cNvPr>
          <p:cNvSpPr txBox="1">
            <a:spLocks noGrp="1"/>
          </p:cNvSpPr>
          <p:nvPr>
            <p:ph type="body" sz="quarter" idx="1"/>
          </p:nvPr>
        </p:nvSpPr>
        <p:spPr/>
        <p:txBody>
          <a:bodyPr/>
          <a:lstStyle/>
          <a:p>
            <a:pPr lvl="0"/>
            <a:r>
              <a:rPr lang="en-US"/>
              <a:t>Project is delivering well and the majority of delivery is from the strong referral partnership rather than large scale publicity. </a:t>
            </a:r>
          </a:p>
          <a:p>
            <a:pPr lvl="0"/>
            <a:endParaRPr lang="en-US"/>
          </a:p>
          <a:p>
            <a:pPr lvl="0"/>
            <a:r>
              <a:rPr lang="en-US"/>
              <a:t>Currently project unit costs - £3,032 per participant – Government research estimated the cost of supporting a troubled family is £75,000, this varies across the country but in rural areas the costs could be even more…  The project will achieve the targets by May 2019 and over achieve by the end of the project. </a:t>
            </a:r>
          </a:p>
          <a:p>
            <a:pPr lvl="0"/>
            <a:endParaRPr lang="en-US"/>
          </a:p>
          <a:p>
            <a:pPr lvl="0"/>
            <a:r>
              <a:rPr lang="en-US"/>
              <a:t>Over achieved on those that move into jobs, this will continue to rise and to date those who gained employment are still employed. </a:t>
            </a:r>
          </a:p>
          <a:p>
            <a:pPr lvl="0"/>
            <a:endParaRPr lang="en-US"/>
          </a:p>
          <a:p>
            <a:pPr lvl="0"/>
            <a:r>
              <a:rPr lang="en-US"/>
              <a:t>Job search – integral to KW role although not always the end point </a:t>
            </a:r>
          </a:p>
          <a:p>
            <a:pPr lvl="0"/>
            <a:endParaRPr lang="en-US"/>
          </a:p>
          <a:p>
            <a:pPr lvl="0"/>
            <a:endParaRPr lang="en-GB"/>
          </a:p>
          <a:p>
            <a:pPr lvl="0"/>
            <a:endParaRPr lang="en-GB"/>
          </a:p>
        </p:txBody>
      </p:sp>
      <p:sp>
        <p:nvSpPr>
          <p:cNvPr id="4" name="Slide Number Placeholder 3">
            <a:extLst>
              <a:ext uri="{FF2B5EF4-FFF2-40B4-BE49-F238E27FC236}">
                <a16:creationId xmlns:a16="http://schemas.microsoft.com/office/drawing/2014/main" id="{24DC7A62-AFC0-47A4-8641-50A5252152A4}"/>
              </a:ext>
            </a:extLst>
          </p:cNvPr>
          <p:cNvSpPr txBox="1"/>
          <p:nvPr/>
        </p:nvSpPr>
        <p:spPr>
          <a:xfrm>
            <a:off x="3849688" y="9431258"/>
            <a:ext cx="2946397" cy="496967"/>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A03CDC-40A5-41FF-BDF7-EED92F0CE5E0}"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D53744-5980-4B30-809A-896428BCC224}"/>
              </a:ext>
            </a:extLst>
          </p:cNvPr>
          <p:cNvSpPr>
            <a:spLocks noGrp="1" noRot="1" noChangeAspect="1"/>
          </p:cNvSpPr>
          <p:nvPr>
            <p:ph type="sldImg"/>
          </p:nvPr>
        </p:nvSpPr>
        <p:spPr>
          <a:xfrm>
            <a:off x="422275" y="1241425"/>
            <a:ext cx="5953125" cy="3349625"/>
          </a:xfrm>
        </p:spPr>
      </p:sp>
      <p:sp>
        <p:nvSpPr>
          <p:cNvPr id="3" name="Notes Placeholder 2">
            <a:extLst>
              <a:ext uri="{FF2B5EF4-FFF2-40B4-BE49-F238E27FC236}">
                <a16:creationId xmlns:a16="http://schemas.microsoft.com/office/drawing/2014/main" id="{6383AEF1-A971-4AA1-A0D0-A9A493F696D9}"/>
              </a:ext>
            </a:extLst>
          </p:cNvPr>
          <p:cNvSpPr txBox="1">
            <a:spLocks noGrp="1"/>
          </p:cNvSpPr>
          <p:nvPr>
            <p:ph type="body" sz="quarter" idx="1"/>
          </p:nvPr>
        </p:nvSpPr>
        <p:spPr/>
        <p:txBody>
          <a:bodyPr/>
          <a:lstStyle/>
          <a:p>
            <a:pPr lvl="0"/>
            <a:r>
              <a:rPr lang="en-US"/>
              <a:t>Project is delivering well and the majority of delivery is from the strong referral partnership rather than large scale publicity. </a:t>
            </a:r>
          </a:p>
          <a:p>
            <a:pPr lvl="0"/>
            <a:endParaRPr lang="en-US"/>
          </a:p>
          <a:p>
            <a:pPr lvl="0"/>
            <a:r>
              <a:rPr lang="en-US"/>
              <a:t>Currently project unit costs - £3,032 per participant – Government research estimated the cost of supporting a troubled family is £75,000, this varies across the country but in rural areas the costs could be even more…  The project will achieve the targets by May 2019 and over achieve by the end of the project. </a:t>
            </a:r>
          </a:p>
          <a:p>
            <a:pPr lvl="0"/>
            <a:endParaRPr lang="en-US"/>
          </a:p>
          <a:p>
            <a:pPr lvl="0"/>
            <a:r>
              <a:rPr lang="en-US"/>
              <a:t>Over achieved on those that move into jobs, this will continue to rise and to date those who gained employment are still employed. </a:t>
            </a:r>
          </a:p>
          <a:p>
            <a:pPr lvl="0"/>
            <a:endParaRPr lang="en-US"/>
          </a:p>
          <a:p>
            <a:pPr lvl="0"/>
            <a:r>
              <a:rPr lang="en-US"/>
              <a:t>Job search – integral to KW role although not always the end point </a:t>
            </a:r>
          </a:p>
          <a:p>
            <a:pPr lvl="0"/>
            <a:endParaRPr lang="en-US"/>
          </a:p>
          <a:p>
            <a:pPr lvl="0"/>
            <a:endParaRPr lang="en-GB"/>
          </a:p>
          <a:p>
            <a:pPr lvl="0"/>
            <a:endParaRPr lang="en-GB"/>
          </a:p>
        </p:txBody>
      </p:sp>
      <p:sp>
        <p:nvSpPr>
          <p:cNvPr id="4" name="Slide Number Placeholder 3">
            <a:extLst>
              <a:ext uri="{FF2B5EF4-FFF2-40B4-BE49-F238E27FC236}">
                <a16:creationId xmlns:a16="http://schemas.microsoft.com/office/drawing/2014/main" id="{24DC7A62-AFC0-47A4-8641-50A5252152A4}"/>
              </a:ext>
            </a:extLst>
          </p:cNvPr>
          <p:cNvSpPr txBox="1"/>
          <p:nvPr/>
        </p:nvSpPr>
        <p:spPr>
          <a:xfrm>
            <a:off x="3849688" y="9431258"/>
            <a:ext cx="2946397" cy="496967"/>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A03CDC-40A5-41FF-BDF7-EED92F0CE5E0}"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2340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88CA-B8F0-4782-BA9A-144E1AB6275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086B22C3-C2A7-48EB-A8FA-962B4C2503B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8E6FDE3B-1C61-4D83-B820-33F365EBE4C8}"/>
              </a:ext>
            </a:extLst>
          </p:cNvPr>
          <p:cNvSpPr txBox="1">
            <a:spLocks noGrp="1"/>
          </p:cNvSpPr>
          <p:nvPr>
            <p:ph type="dt" sz="half" idx="7"/>
          </p:nvPr>
        </p:nvSpPr>
        <p:spPr/>
        <p:txBody>
          <a:bodyPr/>
          <a:lstStyle>
            <a:lvl1pPr>
              <a:defRPr/>
            </a:lvl1pPr>
          </a:lstStyle>
          <a:p>
            <a:pPr lvl="0"/>
            <a:fld id="{6E545E5D-EFC3-42F7-997E-7DFDDF9428D9}" type="datetime1">
              <a:rPr lang="en-GB"/>
              <a:pPr lvl="0"/>
              <a:t>10/06/2021</a:t>
            </a:fld>
            <a:endParaRPr lang="en-GB"/>
          </a:p>
        </p:txBody>
      </p:sp>
      <p:sp>
        <p:nvSpPr>
          <p:cNvPr id="5" name="Footer Placeholder 4">
            <a:extLst>
              <a:ext uri="{FF2B5EF4-FFF2-40B4-BE49-F238E27FC236}">
                <a16:creationId xmlns:a16="http://schemas.microsoft.com/office/drawing/2014/main" id="{DAE0A004-E0B3-48DD-AAAC-72D0401E75C1}"/>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EE1207C-7429-48A8-BBA6-F871297B5899}"/>
              </a:ext>
            </a:extLst>
          </p:cNvPr>
          <p:cNvSpPr txBox="1">
            <a:spLocks noGrp="1"/>
          </p:cNvSpPr>
          <p:nvPr>
            <p:ph type="sldNum" sz="quarter" idx="8"/>
          </p:nvPr>
        </p:nvSpPr>
        <p:spPr/>
        <p:txBody>
          <a:bodyPr/>
          <a:lstStyle>
            <a:lvl1pPr>
              <a:defRPr/>
            </a:lvl1pPr>
          </a:lstStyle>
          <a:p>
            <a:pPr lvl="0"/>
            <a:fld id="{1C02975F-2A91-4E9C-A6B3-DB1DACFE5112}" type="slidenum">
              <a:t>‹#›</a:t>
            </a:fld>
            <a:endParaRPr lang="en-GB"/>
          </a:p>
        </p:txBody>
      </p:sp>
    </p:spTree>
    <p:extLst>
      <p:ext uri="{BB962C8B-B14F-4D97-AF65-F5344CB8AC3E}">
        <p14:creationId xmlns:p14="http://schemas.microsoft.com/office/powerpoint/2010/main" val="426039632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5AF8-5A4D-4A5B-A216-ED8A11D04A5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8EB8B660-2196-4D38-9800-AFA004332FB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D45FFE-C3FE-4645-AC05-916A7C2D46A8}"/>
              </a:ext>
            </a:extLst>
          </p:cNvPr>
          <p:cNvSpPr txBox="1">
            <a:spLocks noGrp="1"/>
          </p:cNvSpPr>
          <p:nvPr>
            <p:ph type="dt" sz="half" idx="7"/>
          </p:nvPr>
        </p:nvSpPr>
        <p:spPr/>
        <p:txBody>
          <a:bodyPr/>
          <a:lstStyle>
            <a:lvl1pPr>
              <a:defRPr/>
            </a:lvl1pPr>
          </a:lstStyle>
          <a:p>
            <a:pPr lvl="0"/>
            <a:fld id="{CBD1605A-52B9-4AF1-BCEB-C5B1591BAA5C}" type="datetime1">
              <a:rPr lang="en-GB"/>
              <a:pPr lvl="0"/>
              <a:t>10/06/2021</a:t>
            </a:fld>
            <a:endParaRPr lang="en-GB"/>
          </a:p>
        </p:txBody>
      </p:sp>
      <p:sp>
        <p:nvSpPr>
          <p:cNvPr id="5" name="Footer Placeholder 4">
            <a:extLst>
              <a:ext uri="{FF2B5EF4-FFF2-40B4-BE49-F238E27FC236}">
                <a16:creationId xmlns:a16="http://schemas.microsoft.com/office/drawing/2014/main" id="{0DBFC236-278B-4D79-9339-D70E49C9A80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5B150C-6108-46E1-B840-D1EA1C3151FB}"/>
              </a:ext>
            </a:extLst>
          </p:cNvPr>
          <p:cNvSpPr txBox="1">
            <a:spLocks noGrp="1"/>
          </p:cNvSpPr>
          <p:nvPr>
            <p:ph type="sldNum" sz="quarter" idx="8"/>
          </p:nvPr>
        </p:nvSpPr>
        <p:spPr/>
        <p:txBody>
          <a:bodyPr/>
          <a:lstStyle>
            <a:lvl1pPr>
              <a:defRPr/>
            </a:lvl1pPr>
          </a:lstStyle>
          <a:p>
            <a:pPr lvl="0"/>
            <a:fld id="{48C8259D-804A-44E1-A556-C4D07EA8FF67}" type="slidenum">
              <a:t>‹#›</a:t>
            </a:fld>
            <a:endParaRPr lang="en-GB"/>
          </a:p>
        </p:txBody>
      </p:sp>
    </p:spTree>
    <p:extLst>
      <p:ext uri="{BB962C8B-B14F-4D97-AF65-F5344CB8AC3E}">
        <p14:creationId xmlns:p14="http://schemas.microsoft.com/office/powerpoint/2010/main" val="199744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81844E-96A1-49F1-A1E5-960205910A7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14349552-86A1-44A5-AA9E-4F8C143EF1A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C4F4F0-00AB-4390-ABD0-58A851FA58B5}"/>
              </a:ext>
            </a:extLst>
          </p:cNvPr>
          <p:cNvSpPr txBox="1">
            <a:spLocks noGrp="1"/>
          </p:cNvSpPr>
          <p:nvPr>
            <p:ph type="dt" sz="half" idx="7"/>
          </p:nvPr>
        </p:nvSpPr>
        <p:spPr/>
        <p:txBody>
          <a:bodyPr/>
          <a:lstStyle>
            <a:lvl1pPr>
              <a:defRPr/>
            </a:lvl1pPr>
          </a:lstStyle>
          <a:p>
            <a:pPr lvl="0"/>
            <a:fld id="{1265BCA2-85F7-4301-8E5D-C1E5FB25C70A}" type="datetime1">
              <a:rPr lang="en-GB"/>
              <a:pPr lvl="0"/>
              <a:t>10/06/2021</a:t>
            </a:fld>
            <a:endParaRPr lang="en-GB"/>
          </a:p>
        </p:txBody>
      </p:sp>
      <p:sp>
        <p:nvSpPr>
          <p:cNvPr id="5" name="Footer Placeholder 4">
            <a:extLst>
              <a:ext uri="{FF2B5EF4-FFF2-40B4-BE49-F238E27FC236}">
                <a16:creationId xmlns:a16="http://schemas.microsoft.com/office/drawing/2014/main" id="{C845D4BE-1156-4946-ABDD-4E1EAED87F1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FD4A299-6A23-4256-8DA4-573B05B7DC0F}"/>
              </a:ext>
            </a:extLst>
          </p:cNvPr>
          <p:cNvSpPr txBox="1">
            <a:spLocks noGrp="1"/>
          </p:cNvSpPr>
          <p:nvPr>
            <p:ph type="sldNum" sz="quarter" idx="8"/>
          </p:nvPr>
        </p:nvSpPr>
        <p:spPr/>
        <p:txBody>
          <a:bodyPr/>
          <a:lstStyle>
            <a:lvl1pPr>
              <a:defRPr/>
            </a:lvl1pPr>
          </a:lstStyle>
          <a:p>
            <a:pPr lvl="0"/>
            <a:fld id="{054EDC0A-C7A9-4198-9992-20E220DEE4EF}" type="slidenum">
              <a:t>‹#›</a:t>
            </a:fld>
            <a:endParaRPr lang="en-GB"/>
          </a:p>
        </p:txBody>
      </p:sp>
    </p:spTree>
    <p:extLst>
      <p:ext uri="{BB962C8B-B14F-4D97-AF65-F5344CB8AC3E}">
        <p14:creationId xmlns:p14="http://schemas.microsoft.com/office/powerpoint/2010/main" val="39703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762A-9FF7-49CF-A5A4-898F986A725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A81380C-24D5-46AC-A682-34F3D91AF5C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16CC6D-A63C-4F01-BD7B-D55BBE6EEC87}"/>
              </a:ext>
            </a:extLst>
          </p:cNvPr>
          <p:cNvSpPr txBox="1">
            <a:spLocks noGrp="1"/>
          </p:cNvSpPr>
          <p:nvPr>
            <p:ph type="dt" sz="half" idx="7"/>
          </p:nvPr>
        </p:nvSpPr>
        <p:spPr/>
        <p:txBody>
          <a:bodyPr/>
          <a:lstStyle>
            <a:lvl1pPr>
              <a:defRPr/>
            </a:lvl1pPr>
          </a:lstStyle>
          <a:p>
            <a:pPr lvl="0"/>
            <a:fld id="{E9D29357-CF13-4706-8A7C-021287F3B6E6}" type="datetime1">
              <a:rPr lang="en-GB"/>
              <a:pPr lvl="0"/>
              <a:t>10/06/2021</a:t>
            </a:fld>
            <a:endParaRPr lang="en-GB"/>
          </a:p>
        </p:txBody>
      </p:sp>
      <p:sp>
        <p:nvSpPr>
          <p:cNvPr id="5" name="Footer Placeholder 4">
            <a:extLst>
              <a:ext uri="{FF2B5EF4-FFF2-40B4-BE49-F238E27FC236}">
                <a16:creationId xmlns:a16="http://schemas.microsoft.com/office/drawing/2014/main" id="{A0B61E45-BE23-4350-9A2D-ACB35FA9163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A7E03EE-9CAE-4AC8-B3BE-AA93579D6CB5}"/>
              </a:ext>
            </a:extLst>
          </p:cNvPr>
          <p:cNvSpPr txBox="1">
            <a:spLocks noGrp="1"/>
          </p:cNvSpPr>
          <p:nvPr>
            <p:ph type="sldNum" sz="quarter" idx="8"/>
          </p:nvPr>
        </p:nvSpPr>
        <p:spPr/>
        <p:txBody>
          <a:bodyPr/>
          <a:lstStyle>
            <a:lvl1pPr>
              <a:defRPr/>
            </a:lvl1pPr>
          </a:lstStyle>
          <a:p>
            <a:pPr lvl="0"/>
            <a:fld id="{F2C28706-9ECC-44EA-9406-EE4CC232E86F}" type="slidenum">
              <a:t>‹#›</a:t>
            </a:fld>
            <a:endParaRPr lang="en-GB"/>
          </a:p>
        </p:txBody>
      </p:sp>
    </p:spTree>
    <p:extLst>
      <p:ext uri="{BB962C8B-B14F-4D97-AF65-F5344CB8AC3E}">
        <p14:creationId xmlns:p14="http://schemas.microsoft.com/office/powerpoint/2010/main" val="4478337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B314-647E-44E4-BA73-7556381E3DA2}"/>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7906630-EF71-4AB6-ABC5-4F81A035E60D}"/>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3B9CDE35-8053-4A2E-97AA-7F59A7AE4347}"/>
              </a:ext>
            </a:extLst>
          </p:cNvPr>
          <p:cNvSpPr txBox="1">
            <a:spLocks noGrp="1"/>
          </p:cNvSpPr>
          <p:nvPr>
            <p:ph type="dt" sz="half" idx="7"/>
          </p:nvPr>
        </p:nvSpPr>
        <p:spPr/>
        <p:txBody>
          <a:bodyPr/>
          <a:lstStyle>
            <a:lvl1pPr>
              <a:defRPr/>
            </a:lvl1pPr>
          </a:lstStyle>
          <a:p>
            <a:pPr lvl="0"/>
            <a:fld id="{17F4F51D-D142-44BF-A0FA-1E75483AD856}" type="datetime1">
              <a:rPr lang="en-GB"/>
              <a:pPr lvl="0"/>
              <a:t>10/06/2021</a:t>
            </a:fld>
            <a:endParaRPr lang="en-GB"/>
          </a:p>
        </p:txBody>
      </p:sp>
      <p:sp>
        <p:nvSpPr>
          <p:cNvPr id="5" name="Footer Placeholder 4">
            <a:extLst>
              <a:ext uri="{FF2B5EF4-FFF2-40B4-BE49-F238E27FC236}">
                <a16:creationId xmlns:a16="http://schemas.microsoft.com/office/drawing/2014/main" id="{5F7ACC13-0B42-43F8-9CCF-BD782A190FBB}"/>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C05AFE4C-5903-49D5-8FE4-67BEABCA806A}"/>
              </a:ext>
            </a:extLst>
          </p:cNvPr>
          <p:cNvSpPr txBox="1">
            <a:spLocks noGrp="1"/>
          </p:cNvSpPr>
          <p:nvPr>
            <p:ph type="sldNum" sz="quarter" idx="8"/>
          </p:nvPr>
        </p:nvSpPr>
        <p:spPr/>
        <p:txBody>
          <a:bodyPr/>
          <a:lstStyle>
            <a:lvl1pPr>
              <a:defRPr/>
            </a:lvl1pPr>
          </a:lstStyle>
          <a:p>
            <a:pPr lvl="0"/>
            <a:fld id="{371C29A2-87BD-40BD-AA3B-5008560AC6CE}" type="slidenum">
              <a:t>‹#›</a:t>
            </a:fld>
            <a:endParaRPr lang="en-GB"/>
          </a:p>
        </p:txBody>
      </p:sp>
    </p:spTree>
    <p:extLst>
      <p:ext uri="{BB962C8B-B14F-4D97-AF65-F5344CB8AC3E}">
        <p14:creationId xmlns:p14="http://schemas.microsoft.com/office/powerpoint/2010/main" val="295578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238B-099D-40FF-AF94-4F6D3109FB1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3C0C484-63D9-4C1B-ACED-298D9BFA5EA7}"/>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C54DBF-96E4-41A5-B09A-DBA16B32060B}"/>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A0D07E-A144-4388-8F1F-15844A3F8FC6}"/>
              </a:ext>
            </a:extLst>
          </p:cNvPr>
          <p:cNvSpPr txBox="1">
            <a:spLocks noGrp="1"/>
          </p:cNvSpPr>
          <p:nvPr>
            <p:ph type="dt" sz="half" idx="7"/>
          </p:nvPr>
        </p:nvSpPr>
        <p:spPr/>
        <p:txBody>
          <a:bodyPr/>
          <a:lstStyle>
            <a:lvl1pPr>
              <a:defRPr/>
            </a:lvl1pPr>
          </a:lstStyle>
          <a:p>
            <a:pPr lvl="0"/>
            <a:fld id="{AF74C3A1-545A-4581-9A97-C3BA3EBD8498}" type="datetime1">
              <a:rPr lang="en-GB"/>
              <a:pPr lvl="0"/>
              <a:t>10/06/2021</a:t>
            </a:fld>
            <a:endParaRPr lang="en-GB"/>
          </a:p>
        </p:txBody>
      </p:sp>
      <p:sp>
        <p:nvSpPr>
          <p:cNvPr id="6" name="Footer Placeholder 5">
            <a:extLst>
              <a:ext uri="{FF2B5EF4-FFF2-40B4-BE49-F238E27FC236}">
                <a16:creationId xmlns:a16="http://schemas.microsoft.com/office/drawing/2014/main" id="{42D40F7A-B1BE-4E57-9C7B-1DD5FDCD793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54FD055-0276-4C8E-81C3-3D6C50DB5127}"/>
              </a:ext>
            </a:extLst>
          </p:cNvPr>
          <p:cNvSpPr txBox="1">
            <a:spLocks noGrp="1"/>
          </p:cNvSpPr>
          <p:nvPr>
            <p:ph type="sldNum" sz="quarter" idx="8"/>
          </p:nvPr>
        </p:nvSpPr>
        <p:spPr/>
        <p:txBody>
          <a:bodyPr/>
          <a:lstStyle>
            <a:lvl1pPr>
              <a:defRPr/>
            </a:lvl1pPr>
          </a:lstStyle>
          <a:p>
            <a:pPr lvl="0"/>
            <a:fld id="{920DE39E-6646-415A-BD11-DCF9887FB112}" type="slidenum">
              <a:t>‹#›</a:t>
            </a:fld>
            <a:endParaRPr lang="en-GB"/>
          </a:p>
        </p:txBody>
      </p:sp>
    </p:spTree>
    <p:extLst>
      <p:ext uri="{BB962C8B-B14F-4D97-AF65-F5344CB8AC3E}">
        <p14:creationId xmlns:p14="http://schemas.microsoft.com/office/powerpoint/2010/main" val="1962286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7DA7-EBC3-459D-BEAC-559B6515F186}"/>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11F4203E-AC7D-4232-9C00-2EF98FAB672A}"/>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F184FDEA-DF95-4712-9DCB-2E50F96BAC2A}"/>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EAEB10-24BA-4CC3-914E-C358415E6B43}"/>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E7B38CD6-C5A6-4DF2-A4F9-D7A9349F8731}"/>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AE673F-95AD-4012-B775-03DEAD59A58A}"/>
              </a:ext>
            </a:extLst>
          </p:cNvPr>
          <p:cNvSpPr txBox="1">
            <a:spLocks noGrp="1"/>
          </p:cNvSpPr>
          <p:nvPr>
            <p:ph type="dt" sz="half" idx="7"/>
          </p:nvPr>
        </p:nvSpPr>
        <p:spPr/>
        <p:txBody>
          <a:bodyPr/>
          <a:lstStyle>
            <a:lvl1pPr>
              <a:defRPr/>
            </a:lvl1pPr>
          </a:lstStyle>
          <a:p>
            <a:pPr lvl="0"/>
            <a:fld id="{781A4708-C16C-47BB-8490-EC7CE92DBAF0}" type="datetime1">
              <a:rPr lang="en-GB"/>
              <a:pPr lvl="0"/>
              <a:t>10/06/2021</a:t>
            </a:fld>
            <a:endParaRPr lang="en-GB"/>
          </a:p>
        </p:txBody>
      </p:sp>
      <p:sp>
        <p:nvSpPr>
          <p:cNvPr id="8" name="Footer Placeholder 7">
            <a:extLst>
              <a:ext uri="{FF2B5EF4-FFF2-40B4-BE49-F238E27FC236}">
                <a16:creationId xmlns:a16="http://schemas.microsoft.com/office/drawing/2014/main" id="{0F0C752D-26D3-449E-8E8B-67175CE5F307}"/>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E2A6C397-BA85-43E1-9C8C-DAA5A9B19105}"/>
              </a:ext>
            </a:extLst>
          </p:cNvPr>
          <p:cNvSpPr txBox="1">
            <a:spLocks noGrp="1"/>
          </p:cNvSpPr>
          <p:nvPr>
            <p:ph type="sldNum" sz="quarter" idx="8"/>
          </p:nvPr>
        </p:nvSpPr>
        <p:spPr/>
        <p:txBody>
          <a:bodyPr/>
          <a:lstStyle>
            <a:lvl1pPr>
              <a:defRPr/>
            </a:lvl1pPr>
          </a:lstStyle>
          <a:p>
            <a:pPr lvl="0"/>
            <a:fld id="{BAA20105-8C38-41E4-A195-AF5E05530614}" type="slidenum">
              <a:t>‹#›</a:t>
            </a:fld>
            <a:endParaRPr lang="en-GB"/>
          </a:p>
        </p:txBody>
      </p:sp>
    </p:spTree>
    <p:extLst>
      <p:ext uri="{BB962C8B-B14F-4D97-AF65-F5344CB8AC3E}">
        <p14:creationId xmlns:p14="http://schemas.microsoft.com/office/powerpoint/2010/main" val="172456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747D-F13C-4355-BE4A-38940AC9610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688E3BAC-8114-455F-877A-8ED704257944}"/>
              </a:ext>
            </a:extLst>
          </p:cNvPr>
          <p:cNvSpPr txBox="1">
            <a:spLocks noGrp="1"/>
          </p:cNvSpPr>
          <p:nvPr>
            <p:ph type="dt" sz="half" idx="7"/>
          </p:nvPr>
        </p:nvSpPr>
        <p:spPr/>
        <p:txBody>
          <a:bodyPr/>
          <a:lstStyle>
            <a:lvl1pPr>
              <a:defRPr/>
            </a:lvl1pPr>
          </a:lstStyle>
          <a:p>
            <a:pPr lvl="0"/>
            <a:fld id="{CACB15F5-FF45-4D6E-A969-73CA6EAB10D1}" type="datetime1">
              <a:rPr lang="en-GB"/>
              <a:pPr lvl="0"/>
              <a:t>10/06/2021</a:t>
            </a:fld>
            <a:endParaRPr lang="en-GB"/>
          </a:p>
        </p:txBody>
      </p:sp>
      <p:sp>
        <p:nvSpPr>
          <p:cNvPr id="4" name="Footer Placeholder 3">
            <a:extLst>
              <a:ext uri="{FF2B5EF4-FFF2-40B4-BE49-F238E27FC236}">
                <a16:creationId xmlns:a16="http://schemas.microsoft.com/office/drawing/2014/main" id="{1A1E10A9-0D5E-4459-8696-2A3B7AFCF77A}"/>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F49EB049-BA27-4857-8BEF-5A6A2C48027B}"/>
              </a:ext>
            </a:extLst>
          </p:cNvPr>
          <p:cNvSpPr txBox="1">
            <a:spLocks noGrp="1"/>
          </p:cNvSpPr>
          <p:nvPr>
            <p:ph type="sldNum" sz="quarter" idx="8"/>
          </p:nvPr>
        </p:nvSpPr>
        <p:spPr/>
        <p:txBody>
          <a:bodyPr/>
          <a:lstStyle>
            <a:lvl1pPr>
              <a:defRPr/>
            </a:lvl1pPr>
          </a:lstStyle>
          <a:p>
            <a:pPr lvl="0"/>
            <a:fld id="{80F0E781-1EAE-40DA-B716-4AFF07FD529E}" type="slidenum">
              <a:t>‹#›</a:t>
            </a:fld>
            <a:endParaRPr lang="en-GB"/>
          </a:p>
        </p:txBody>
      </p:sp>
    </p:spTree>
    <p:extLst>
      <p:ext uri="{BB962C8B-B14F-4D97-AF65-F5344CB8AC3E}">
        <p14:creationId xmlns:p14="http://schemas.microsoft.com/office/powerpoint/2010/main" val="295794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7835A-840A-4511-84BF-1875783E7A20}"/>
              </a:ext>
            </a:extLst>
          </p:cNvPr>
          <p:cNvSpPr txBox="1">
            <a:spLocks noGrp="1"/>
          </p:cNvSpPr>
          <p:nvPr>
            <p:ph type="dt" sz="half" idx="7"/>
          </p:nvPr>
        </p:nvSpPr>
        <p:spPr/>
        <p:txBody>
          <a:bodyPr/>
          <a:lstStyle>
            <a:lvl1pPr>
              <a:defRPr/>
            </a:lvl1pPr>
          </a:lstStyle>
          <a:p>
            <a:pPr lvl="0"/>
            <a:fld id="{4AF59AE0-5217-49BF-A34E-EF042C3EAA78}" type="datetime1">
              <a:rPr lang="en-GB"/>
              <a:pPr lvl="0"/>
              <a:t>10/06/2021</a:t>
            </a:fld>
            <a:endParaRPr lang="en-GB"/>
          </a:p>
        </p:txBody>
      </p:sp>
      <p:sp>
        <p:nvSpPr>
          <p:cNvPr id="3" name="Footer Placeholder 2">
            <a:extLst>
              <a:ext uri="{FF2B5EF4-FFF2-40B4-BE49-F238E27FC236}">
                <a16:creationId xmlns:a16="http://schemas.microsoft.com/office/drawing/2014/main" id="{1B2DA3BE-FE99-425E-853F-816C458B3F65}"/>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026AC485-7E48-4646-A3AF-0D43B56EF10B}"/>
              </a:ext>
            </a:extLst>
          </p:cNvPr>
          <p:cNvSpPr txBox="1">
            <a:spLocks noGrp="1"/>
          </p:cNvSpPr>
          <p:nvPr>
            <p:ph type="sldNum" sz="quarter" idx="8"/>
          </p:nvPr>
        </p:nvSpPr>
        <p:spPr/>
        <p:txBody>
          <a:bodyPr/>
          <a:lstStyle>
            <a:lvl1pPr>
              <a:defRPr/>
            </a:lvl1pPr>
          </a:lstStyle>
          <a:p>
            <a:pPr lvl="0"/>
            <a:fld id="{2B698851-047B-46AC-A578-29EFF67BDF36}" type="slidenum">
              <a:t>‹#›</a:t>
            </a:fld>
            <a:endParaRPr lang="en-GB"/>
          </a:p>
        </p:txBody>
      </p:sp>
    </p:spTree>
    <p:extLst>
      <p:ext uri="{BB962C8B-B14F-4D97-AF65-F5344CB8AC3E}">
        <p14:creationId xmlns:p14="http://schemas.microsoft.com/office/powerpoint/2010/main" val="225134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88A5-7045-4428-8A1D-E24DA2B651A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A5AA2E82-F434-413C-91C6-D18C599A6037}"/>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2A390BE-E154-4DEC-AAF6-C00B8BC8740F}"/>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D6A442E1-FB99-4B0E-9A76-6847AFB8050D}"/>
              </a:ext>
            </a:extLst>
          </p:cNvPr>
          <p:cNvSpPr txBox="1">
            <a:spLocks noGrp="1"/>
          </p:cNvSpPr>
          <p:nvPr>
            <p:ph type="dt" sz="half" idx="7"/>
          </p:nvPr>
        </p:nvSpPr>
        <p:spPr/>
        <p:txBody>
          <a:bodyPr/>
          <a:lstStyle>
            <a:lvl1pPr>
              <a:defRPr/>
            </a:lvl1pPr>
          </a:lstStyle>
          <a:p>
            <a:pPr lvl="0"/>
            <a:fld id="{677B76E9-CE15-4D65-9845-ADDFBC6BD2A0}" type="datetime1">
              <a:rPr lang="en-GB"/>
              <a:pPr lvl="0"/>
              <a:t>10/06/2021</a:t>
            </a:fld>
            <a:endParaRPr lang="en-GB"/>
          </a:p>
        </p:txBody>
      </p:sp>
      <p:sp>
        <p:nvSpPr>
          <p:cNvPr id="6" name="Footer Placeholder 5">
            <a:extLst>
              <a:ext uri="{FF2B5EF4-FFF2-40B4-BE49-F238E27FC236}">
                <a16:creationId xmlns:a16="http://schemas.microsoft.com/office/drawing/2014/main" id="{DB9F83CC-1E14-4A09-9AF1-67F61F4B539A}"/>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82DCE5DB-9AC0-4E17-833B-47F1CB86AA16}"/>
              </a:ext>
            </a:extLst>
          </p:cNvPr>
          <p:cNvSpPr txBox="1">
            <a:spLocks noGrp="1"/>
          </p:cNvSpPr>
          <p:nvPr>
            <p:ph type="sldNum" sz="quarter" idx="8"/>
          </p:nvPr>
        </p:nvSpPr>
        <p:spPr/>
        <p:txBody>
          <a:bodyPr/>
          <a:lstStyle>
            <a:lvl1pPr>
              <a:defRPr/>
            </a:lvl1pPr>
          </a:lstStyle>
          <a:p>
            <a:pPr lvl="0"/>
            <a:fld id="{905C4564-EF89-4B0E-8468-298946AA0607}" type="slidenum">
              <a:t>‹#›</a:t>
            </a:fld>
            <a:endParaRPr lang="en-GB"/>
          </a:p>
        </p:txBody>
      </p:sp>
    </p:spTree>
    <p:extLst>
      <p:ext uri="{BB962C8B-B14F-4D97-AF65-F5344CB8AC3E}">
        <p14:creationId xmlns:p14="http://schemas.microsoft.com/office/powerpoint/2010/main" val="377763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EB18C-C2C0-4548-AF7E-4CAC7B4BD4E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F0C84AD0-D871-4C47-B9D3-DAC4250E4B9A}"/>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B7E4296B-833F-4E72-9BF0-2AE662A07C1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720DF0F7-00C3-436C-8ECC-7C6A6060DE5F}"/>
              </a:ext>
            </a:extLst>
          </p:cNvPr>
          <p:cNvSpPr txBox="1">
            <a:spLocks noGrp="1"/>
          </p:cNvSpPr>
          <p:nvPr>
            <p:ph type="dt" sz="half" idx="7"/>
          </p:nvPr>
        </p:nvSpPr>
        <p:spPr/>
        <p:txBody>
          <a:bodyPr/>
          <a:lstStyle>
            <a:lvl1pPr>
              <a:defRPr/>
            </a:lvl1pPr>
          </a:lstStyle>
          <a:p>
            <a:pPr lvl="0"/>
            <a:fld id="{D1F7FEB6-0ABD-4497-8B9F-0E195628A19D}" type="datetime1">
              <a:rPr lang="en-GB"/>
              <a:pPr lvl="0"/>
              <a:t>10/06/2021</a:t>
            </a:fld>
            <a:endParaRPr lang="en-GB"/>
          </a:p>
        </p:txBody>
      </p:sp>
      <p:sp>
        <p:nvSpPr>
          <p:cNvPr id="6" name="Footer Placeholder 5">
            <a:extLst>
              <a:ext uri="{FF2B5EF4-FFF2-40B4-BE49-F238E27FC236}">
                <a16:creationId xmlns:a16="http://schemas.microsoft.com/office/drawing/2014/main" id="{93B931C6-5AF5-49ED-A97A-2B88A19EE521}"/>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5857DD6-0159-4B12-B95D-7E76CD0D7697}"/>
              </a:ext>
            </a:extLst>
          </p:cNvPr>
          <p:cNvSpPr txBox="1">
            <a:spLocks noGrp="1"/>
          </p:cNvSpPr>
          <p:nvPr>
            <p:ph type="sldNum" sz="quarter" idx="8"/>
          </p:nvPr>
        </p:nvSpPr>
        <p:spPr/>
        <p:txBody>
          <a:bodyPr/>
          <a:lstStyle>
            <a:lvl1pPr>
              <a:defRPr/>
            </a:lvl1pPr>
          </a:lstStyle>
          <a:p>
            <a:pPr lvl="0"/>
            <a:fld id="{C6BB7853-4BAD-491B-8DF3-46B18FBEE4C6}" type="slidenum">
              <a:t>‹#›</a:t>
            </a:fld>
            <a:endParaRPr lang="en-GB"/>
          </a:p>
        </p:txBody>
      </p:sp>
    </p:spTree>
    <p:extLst>
      <p:ext uri="{BB962C8B-B14F-4D97-AF65-F5344CB8AC3E}">
        <p14:creationId xmlns:p14="http://schemas.microsoft.com/office/powerpoint/2010/main" val="242198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177A7-8155-45F5-BF0D-F33850EA12B7}"/>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4AFE687-1A1F-4B4C-97F4-CB0D80F83BBA}"/>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145B5-6E0A-4AEA-B577-C6574E75B08E}"/>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424FB9C-ADC8-44D7-9CF0-B3C19041C936}" type="datetime1">
              <a:rPr lang="en-GB"/>
              <a:pPr lvl="0"/>
              <a:t>10/06/2021</a:t>
            </a:fld>
            <a:endParaRPr lang="en-GB"/>
          </a:p>
        </p:txBody>
      </p:sp>
      <p:sp>
        <p:nvSpPr>
          <p:cNvPr id="5" name="Footer Placeholder 4">
            <a:extLst>
              <a:ext uri="{FF2B5EF4-FFF2-40B4-BE49-F238E27FC236}">
                <a16:creationId xmlns:a16="http://schemas.microsoft.com/office/drawing/2014/main" id="{0A36F6E8-FD24-47C8-98BF-C251ADEB7626}"/>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D7F15E44-12B0-4E44-8D88-1702710218F4}"/>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46D1D38-0017-4DFE-ACDA-C643641A2CD8}"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A9F6-3247-4962-A6DC-15639011D861}"/>
              </a:ext>
            </a:extLst>
          </p:cNvPr>
          <p:cNvSpPr txBox="1">
            <a:spLocks noGrp="1"/>
          </p:cNvSpPr>
          <p:nvPr>
            <p:ph type="ctrTitle"/>
          </p:nvPr>
        </p:nvSpPr>
        <p:spPr>
          <a:xfrm>
            <a:off x="1524000" y="1890942"/>
            <a:ext cx="9144000" cy="1669003"/>
          </a:xfrm>
        </p:spPr>
        <p:txBody>
          <a:bodyPr>
            <a:normAutofit fontScale="90000"/>
          </a:bodyPr>
          <a:lstStyle/>
          <a:p>
            <a:pPr lvl="0"/>
            <a:r>
              <a:rPr lang="en-GB" sz="6700" b="1" dirty="0"/>
              <a:t>Positive Progressions</a:t>
            </a:r>
            <a:r>
              <a:rPr lang="en-GB" dirty="0"/>
              <a:t/>
            </a:r>
            <a:br>
              <a:rPr lang="en-GB" dirty="0"/>
            </a:br>
            <a:endParaRPr lang="en-GB" dirty="0"/>
          </a:p>
        </p:txBody>
      </p:sp>
      <p:pic>
        <p:nvPicPr>
          <p:cNvPr id="4" name="Picture 4">
            <a:extLst>
              <a:ext uri="{FF2B5EF4-FFF2-40B4-BE49-F238E27FC236}">
                <a16:creationId xmlns:a16="http://schemas.microsoft.com/office/drawing/2014/main" id="{EBF7A284-D345-4712-9005-6296D3EBD68A}"/>
              </a:ext>
            </a:extLst>
          </p:cNvPr>
          <p:cNvPicPr>
            <a:picLocks noChangeAspect="1"/>
          </p:cNvPicPr>
          <p:nvPr/>
        </p:nvPicPr>
        <p:blipFill>
          <a:blip r:embed="rId2"/>
          <a:stretch>
            <a:fillRect/>
          </a:stretch>
        </p:blipFill>
        <p:spPr>
          <a:xfrm>
            <a:off x="798990" y="4446973"/>
            <a:ext cx="6512766" cy="2003353"/>
          </a:xfrm>
          <a:prstGeom prst="rect">
            <a:avLst/>
          </a:prstGeom>
          <a:noFill/>
          <a:ln cap="flat">
            <a:noFill/>
          </a:ln>
        </p:spPr>
      </p:pic>
      <p:pic>
        <p:nvPicPr>
          <p:cNvPr id="1026" name="Picture 2">
            <a:extLst>
              <a:ext uri="{FF2B5EF4-FFF2-40B4-BE49-F238E27FC236}">
                <a16:creationId xmlns:a16="http://schemas.microsoft.com/office/drawing/2014/main" id="{7E82199F-09F6-47B8-9927-D908FFA134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8690" y="5070723"/>
            <a:ext cx="2095131" cy="8145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06E3-0D29-4D07-8D27-B69A43C0DAC5}"/>
              </a:ext>
            </a:extLst>
          </p:cNvPr>
          <p:cNvSpPr txBox="1">
            <a:spLocks noGrp="1"/>
          </p:cNvSpPr>
          <p:nvPr>
            <p:ph type="title"/>
          </p:nvPr>
        </p:nvSpPr>
        <p:spPr/>
        <p:txBody>
          <a:bodyPr>
            <a:normAutofit/>
          </a:bodyPr>
          <a:lstStyle/>
          <a:p>
            <a:pPr lvl="0"/>
            <a:r>
              <a:rPr lang="en-US" sz="4000" b="1" dirty="0"/>
              <a:t>Who are we and what do we do?</a:t>
            </a:r>
            <a:endParaRPr lang="en-GB" sz="4000" b="1" dirty="0"/>
          </a:p>
        </p:txBody>
      </p:sp>
      <p:sp>
        <p:nvSpPr>
          <p:cNvPr id="3" name="Content Placeholder 2">
            <a:extLst>
              <a:ext uri="{FF2B5EF4-FFF2-40B4-BE49-F238E27FC236}">
                <a16:creationId xmlns:a16="http://schemas.microsoft.com/office/drawing/2014/main" id="{0A8CB2E3-6F2E-4BE7-82EF-E6850DBBBC10}"/>
              </a:ext>
            </a:extLst>
          </p:cNvPr>
          <p:cNvSpPr txBox="1">
            <a:spLocks noGrp="1"/>
          </p:cNvSpPr>
          <p:nvPr>
            <p:ph idx="1"/>
          </p:nvPr>
        </p:nvSpPr>
        <p:spPr>
          <a:xfrm>
            <a:off x="838200" y="1385745"/>
            <a:ext cx="10515600" cy="4055388"/>
          </a:xfrm>
        </p:spPr>
        <p:txBody>
          <a:bodyPr>
            <a:normAutofit lnSpcReduction="10000"/>
          </a:bodyPr>
          <a:lstStyle/>
          <a:p>
            <a:pPr lvl="0"/>
            <a:endParaRPr lang="en-GB" dirty="0"/>
          </a:p>
          <a:p>
            <a:r>
              <a:rPr lang="en-GB" sz="2600" dirty="0"/>
              <a:t>Employability project funded by NLCF and ESF based at Craven College</a:t>
            </a:r>
          </a:p>
          <a:p>
            <a:r>
              <a:rPr lang="en-GB" sz="2600" dirty="0"/>
              <a:t>Participants received a 1:1 package with a dedicated Keyworker </a:t>
            </a:r>
          </a:p>
          <a:p>
            <a:r>
              <a:rPr lang="en-GB" sz="2600" dirty="0"/>
              <a:t>Holistic approach – emotional and wellbeing support is just as important as employability support</a:t>
            </a:r>
          </a:p>
          <a:p>
            <a:r>
              <a:rPr lang="en-GB" sz="2600" dirty="0"/>
              <a:t>Project provides interventions, training and referrals e.g. food banks, CAB for debt advice</a:t>
            </a:r>
          </a:p>
          <a:p>
            <a:r>
              <a:rPr lang="en-GB" sz="2600" dirty="0"/>
              <a:t>Covering the areas of Craven, Harrogate, Selby and York</a:t>
            </a:r>
          </a:p>
          <a:p>
            <a:r>
              <a:rPr lang="en-GB" sz="2600" dirty="0"/>
              <a:t>5 Keyworkers, 1 Finance and Claims Officer, 1 Project Manager</a:t>
            </a:r>
          </a:p>
          <a:p>
            <a:pPr marL="457200" lvl="1" indent="0">
              <a:buNone/>
            </a:pPr>
            <a:endParaRPr lang="en-GB" dirty="0"/>
          </a:p>
          <a:p>
            <a:endParaRPr lang="en-GB" dirty="0"/>
          </a:p>
          <a:p>
            <a:endParaRPr lang="en-US" dirty="0"/>
          </a:p>
        </p:txBody>
      </p:sp>
      <p:pic>
        <p:nvPicPr>
          <p:cNvPr id="6" name="Picture 7">
            <a:extLst>
              <a:ext uri="{FF2B5EF4-FFF2-40B4-BE49-F238E27FC236}">
                <a16:creationId xmlns:a16="http://schemas.microsoft.com/office/drawing/2014/main" id="{87BDA44B-D8D2-40C6-8ED1-2BD15179EF76}"/>
              </a:ext>
            </a:extLst>
          </p:cNvPr>
          <p:cNvPicPr>
            <a:picLocks noChangeAspect="1"/>
          </p:cNvPicPr>
          <p:nvPr/>
        </p:nvPicPr>
        <p:blipFill>
          <a:blip r:embed="rId3"/>
          <a:stretch>
            <a:fillRect/>
          </a:stretch>
        </p:blipFill>
        <p:spPr>
          <a:xfrm>
            <a:off x="8047798" y="5589855"/>
            <a:ext cx="3773509" cy="1160748"/>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06E3-0D29-4D07-8D27-B69A43C0DAC5}"/>
              </a:ext>
            </a:extLst>
          </p:cNvPr>
          <p:cNvSpPr txBox="1">
            <a:spLocks noGrp="1"/>
          </p:cNvSpPr>
          <p:nvPr>
            <p:ph type="title"/>
          </p:nvPr>
        </p:nvSpPr>
        <p:spPr/>
        <p:txBody>
          <a:bodyPr>
            <a:normAutofit/>
          </a:bodyPr>
          <a:lstStyle/>
          <a:p>
            <a:pPr lvl="0"/>
            <a:r>
              <a:rPr lang="en-US" sz="4000" b="1" dirty="0"/>
              <a:t>What has Positive Progressions achieved so far? </a:t>
            </a:r>
            <a:endParaRPr lang="en-GB" sz="4000" b="1" dirty="0"/>
          </a:p>
        </p:txBody>
      </p:sp>
      <p:sp>
        <p:nvSpPr>
          <p:cNvPr id="3" name="Content Placeholder 2">
            <a:extLst>
              <a:ext uri="{FF2B5EF4-FFF2-40B4-BE49-F238E27FC236}">
                <a16:creationId xmlns:a16="http://schemas.microsoft.com/office/drawing/2014/main" id="{0A8CB2E3-6F2E-4BE7-82EF-E6850DBBBC10}"/>
              </a:ext>
            </a:extLst>
          </p:cNvPr>
          <p:cNvSpPr txBox="1">
            <a:spLocks noGrp="1"/>
          </p:cNvSpPr>
          <p:nvPr>
            <p:ph idx="1"/>
          </p:nvPr>
        </p:nvSpPr>
        <p:spPr>
          <a:xfrm>
            <a:off x="838203" y="1394797"/>
            <a:ext cx="10515600" cy="3801891"/>
          </a:xfrm>
        </p:spPr>
        <p:txBody>
          <a:bodyPr>
            <a:normAutofit fontScale="77500" lnSpcReduction="20000"/>
          </a:bodyPr>
          <a:lstStyle/>
          <a:p>
            <a:pPr lvl="0"/>
            <a:endParaRPr lang="en-GB" sz="3400" dirty="0"/>
          </a:p>
          <a:p>
            <a:pPr marL="0" lvl="0" indent="0">
              <a:buNone/>
            </a:pPr>
            <a:r>
              <a:rPr lang="en-GB" sz="3400" dirty="0"/>
              <a:t>From April 2017- March 2021 we have engaged with 216 Participants</a:t>
            </a:r>
          </a:p>
          <a:p>
            <a:pPr marL="0" indent="0">
              <a:buNone/>
            </a:pPr>
            <a:endParaRPr lang="en-GB" sz="3400" dirty="0"/>
          </a:p>
          <a:p>
            <a:pPr marL="0" indent="0">
              <a:buNone/>
            </a:pPr>
            <a:r>
              <a:rPr lang="en-GB" sz="3400" dirty="0"/>
              <a:t>So far, 181 have exited the project with 92% exiting positively into:</a:t>
            </a:r>
          </a:p>
          <a:p>
            <a:pPr lvl="1"/>
            <a:r>
              <a:rPr lang="en-GB" sz="3400" dirty="0"/>
              <a:t>Education or training</a:t>
            </a:r>
          </a:p>
          <a:p>
            <a:pPr lvl="1"/>
            <a:r>
              <a:rPr lang="en-GB" sz="3400" dirty="0"/>
              <a:t>Employment</a:t>
            </a:r>
          </a:p>
          <a:p>
            <a:pPr lvl="1"/>
            <a:r>
              <a:rPr lang="en-GB" sz="3400" dirty="0"/>
              <a:t>Job search</a:t>
            </a:r>
          </a:p>
          <a:p>
            <a:pPr marL="457200" lvl="1" indent="0">
              <a:buNone/>
            </a:pPr>
            <a:endParaRPr lang="en-GB" sz="3400" dirty="0"/>
          </a:p>
          <a:p>
            <a:pPr marL="457200" lvl="1" indent="0">
              <a:buNone/>
            </a:pPr>
            <a:r>
              <a:rPr lang="en-GB" sz="3400" dirty="0"/>
              <a:t>Some Participants achieve more than one outcome e.g. Education and Employment</a:t>
            </a:r>
          </a:p>
          <a:p>
            <a:pPr marL="457200" lvl="1" indent="0">
              <a:buNone/>
            </a:pPr>
            <a:endParaRPr lang="en-GB" dirty="0"/>
          </a:p>
          <a:p>
            <a:endParaRPr lang="en-GB" dirty="0"/>
          </a:p>
          <a:p>
            <a:endParaRPr lang="en-US" dirty="0"/>
          </a:p>
        </p:txBody>
      </p:sp>
      <p:sp>
        <p:nvSpPr>
          <p:cNvPr id="4" name="Rectangle 1">
            <a:extLst>
              <a:ext uri="{FF2B5EF4-FFF2-40B4-BE49-F238E27FC236}">
                <a16:creationId xmlns:a16="http://schemas.microsoft.com/office/drawing/2014/main" id="{F258A0C8-A0F1-4854-AC0F-9D299BD1A41B}"/>
              </a:ext>
            </a:extLst>
          </p:cNvPr>
          <p:cNvSpPr/>
          <p:nvPr/>
        </p:nvSpPr>
        <p:spPr>
          <a:xfrm>
            <a:off x="2735263" y="2065336"/>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pic>
        <p:nvPicPr>
          <p:cNvPr id="6" name="Picture 7">
            <a:extLst>
              <a:ext uri="{FF2B5EF4-FFF2-40B4-BE49-F238E27FC236}">
                <a16:creationId xmlns:a16="http://schemas.microsoft.com/office/drawing/2014/main" id="{87BDA44B-D8D2-40C6-8ED1-2BD15179EF76}"/>
              </a:ext>
            </a:extLst>
          </p:cNvPr>
          <p:cNvPicPr>
            <a:picLocks noChangeAspect="1"/>
          </p:cNvPicPr>
          <p:nvPr/>
        </p:nvPicPr>
        <p:blipFill>
          <a:blip r:embed="rId3"/>
          <a:stretch>
            <a:fillRect/>
          </a:stretch>
        </p:blipFill>
        <p:spPr>
          <a:xfrm>
            <a:off x="8047798" y="5589855"/>
            <a:ext cx="3773509" cy="1160748"/>
          </a:xfrm>
          <a:prstGeom prst="rect">
            <a:avLst/>
          </a:prstGeom>
          <a:noFill/>
          <a:ln cap="flat">
            <a:noFill/>
          </a:ln>
        </p:spPr>
      </p:pic>
    </p:spTree>
    <p:extLst>
      <p:ext uri="{BB962C8B-B14F-4D97-AF65-F5344CB8AC3E}">
        <p14:creationId xmlns:p14="http://schemas.microsoft.com/office/powerpoint/2010/main" val="142528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95CE4D0-64FD-4485-B846-E7B5DE5EC6FC}"/>
              </a:ext>
            </a:extLst>
          </p:cNvPr>
          <p:cNvGraphicFramePr/>
          <p:nvPr>
            <p:extLst>
              <p:ext uri="{D42A27DB-BD31-4B8C-83A1-F6EECF244321}">
                <p14:modId xmlns:p14="http://schemas.microsoft.com/office/powerpoint/2010/main" val="1204713773"/>
              </p:ext>
            </p:extLst>
          </p:nvPr>
        </p:nvGraphicFramePr>
        <p:xfrm>
          <a:off x="657687" y="248574"/>
          <a:ext cx="10876625" cy="6161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98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A904-170B-4084-9681-05424C7A5C37}"/>
              </a:ext>
            </a:extLst>
          </p:cNvPr>
          <p:cNvSpPr txBox="1">
            <a:spLocks noGrp="1"/>
          </p:cNvSpPr>
          <p:nvPr>
            <p:ph type="title"/>
          </p:nvPr>
        </p:nvSpPr>
        <p:spPr>
          <a:xfrm>
            <a:off x="838203" y="365129"/>
            <a:ext cx="10515600" cy="833439"/>
          </a:xfrm>
        </p:spPr>
        <p:txBody>
          <a:bodyPr/>
          <a:lstStyle/>
          <a:p>
            <a:pPr lvl="0"/>
            <a:r>
              <a:rPr lang="en-GB" sz="4000" dirty="0"/>
              <a:t>Covid-19 Impact &amp; Progress</a:t>
            </a:r>
          </a:p>
        </p:txBody>
      </p:sp>
      <p:sp>
        <p:nvSpPr>
          <p:cNvPr id="3" name="Content Placeholder 2">
            <a:extLst>
              <a:ext uri="{FF2B5EF4-FFF2-40B4-BE49-F238E27FC236}">
                <a16:creationId xmlns:a16="http://schemas.microsoft.com/office/drawing/2014/main" id="{C9760AE2-FF65-408D-A28D-C02FFB309785}"/>
              </a:ext>
            </a:extLst>
          </p:cNvPr>
          <p:cNvSpPr txBox="1">
            <a:spLocks noGrp="1"/>
          </p:cNvSpPr>
          <p:nvPr>
            <p:ph idx="1"/>
          </p:nvPr>
        </p:nvSpPr>
        <p:spPr>
          <a:xfrm>
            <a:off x="838203" y="1301026"/>
            <a:ext cx="10515600" cy="4017544"/>
          </a:xfrm>
        </p:spPr>
        <p:txBody>
          <a:bodyPr>
            <a:noAutofit/>
          </a:bodyPr>
          <a:lstStyle/>
          <a:p>
            <a:r>
              <a:rPr lang="en-GB" sz="2200" dirty="0"/>
              <a:t>Since March 2020, we have offer via telephone:</a:t>
            </a:r>
            <a:r>
              <a:rPr lang="en-GB" sz="2200" dirty="0">
                <a:cs typeface="Calibri"/>
              </a:rPr>
              <a:t> r</a:t>
            </a:r>
            <a:r>
              <a:rPr lang="en-GB" sz="2200" dirty="0"/>
              <a:t>esilience and wellbeing support, CAB advice</a:t>
            </a:r>
            <a:r>
              <a:rPr lang="en-GB" sz="2200" dirty="0">
                <a:cs typeface="Calibri"/>
              </a:rPr>
              <a:t>, i</a:t>
            </a:r>
            <a:r>
              <a:rPr lang="en-GB" sz="2200" dirty="0"/>
              <a:t>nterview skills</a:t>
            </a:r>
            <a:r>
              <a:rPr lang="en-GB" sz="2200" dirty="0">
                <a:cs typeface="Calibri"/>
              </a:rPr>
              <a:t>, maths/English, online workshop with JCP clients, s</a:t>
            </a:r>
            <a:r>
              <a:rPr lang="en-GB" sz="2200" dirty="0"/>
              <a:t>upport to enable Participants to access paper based, distance learning and on line courses</a:t>
            </a:r>
          </a:p>
          <a:p>
            <a:pPr lvl="0"/>
            <a:r>
              <a:rPr lang="en-GB" sz="2200" dirty="0"/>
              <a:t>Progress meetings continue to place over the telephone or FaceTime, some meetings have been held in parks, Participant’s gardens, cafes and “walk and talk’s”</a:t>
            </a:r>
            <a:endParaRPr lang="en-GB" sz="2200" dirty="0">
              <a:cs typeface="Calibri"/>
            </a:endParaRPr>
          </a:p>
          <a:p>
            <a:pPr lvl="0"/>
            <a:r>
              <a:rPr lang="en-GB" sz="2200" dirty="0"/>
              <a:t>Face to Face meetings are on the increase, especially now that venues are opening up </a:t>
            </a:r>
            <a:endParaRPr lang="en-GB" sz="2200" dirty="0">
              <a:cs typeface="Calibri"/>
            </a:endParaRPr>
          </a:p>
          <a:p>
            <a:pPr lvl="0"/>
            <a:r>
              <a:rPr lang="en-GB" sz="2200" dirty="0"/>
              <a:t>Participants have shown immense resilience and successfully continued with their studies, job search and gaining employment</a:t>
            </a:r>
            <a:endParaRPr lang="en-GB" sz="2200" dirty="0">
              <a:cs typeface="Calibri"/>
            </a:endParaRPr>
          </a:p>
          <a:p>
            <a:pPr lvl="0"/>
            <a:r>
              <a:rPr lang="en-GB" sz="2200" dirty="0"/>
              <a:t>We are still receiving referrals from JCP’s, Early Help, ALS, Social Care, New Beginnings</a:t>
            </a:r>
            <a:endParaRPr lang="en-GB" sz="2200" dirty="0">
              <a:cs typeface="Calibri"/>
            </a:endParaRPr>
          </a:p>
          <a:p>
            <a:pPr lvl="0"/>
            <a:r>
              <a:rPr lang="en-GB" sz="2200" dirty="0"/>
              <a:t>Keyworkers continue to be mindful of their Participants' mental health and emotional wellbeing</a:t>
            </a:r>
            <a:endParaRPr lang="en-GB" sz="2200" dirty="0">
              <a:cs typeface="Calibri"/>
            </a:endParaRPr>
          </a:p>
          <a:p>
            <a:pPr lvl="0"/>
            <a:endParaRPr lang="en-GB" dirty="0"/>
          </a:p>
          <a:p>
            <a:pPr lvl="0"/>
            <a:endParaRPr lang="en-GB" dirty="0">
              <a:cs typeface="Calibri"/>
            </a:endParaRPr>
          </a:p>
        </p:txBody>
      </p:sp>
      <p:pic>
        <p:nvPicPr>
          <p:cNvPr id="4" name="Picture 4" descr="A picture containing logo&#10;&#10;Description automatically generated">
            <a:extLst>
              <a:ext uri="{FF2B5EF4-FFF2-40B4-BE49-F238E27FC236}">
                <a16:creationId xmlns:a16="http://schemas.microsoft.com/office/drawing/2014/main" id="{FF5AA16D-2A4B-4478-8F88-40BA65BCFB8C}"/>
              </a:ext>
            </a:extLst>
          </p:cNvPr>
          <p:cNvPicPr>
            <a:picLocks noChangeAspect="1"/>
          </p:cNvPicPr>
          <p:nvPr/>
        </p:nvPicPr>
        <p:blipFill>
          <a:blip r:embed="rId2"/>
          <a:stretch>
            <a:fillRect/>
          </a:stretch>
        </p:blipFill>
        <p:spPr>
          <a:xfrm>
            <a:off x="7912297" y="5421028"/>
            <a:ext cx="3773509" cy="1160748"/>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ext&#10;&#10;Description automatically generated">
            <a:extLst>
              <a:ext uri="{FF2B5EF4-FFF2-40B4-BE49-F238E27FC236}">
                <a16:creationId xmlns:a16="http://schemas.microsoft.com/office/drawing/2014/main" id="{0FC5CA31-6CEB-4E56-A168-AF9D0380AB7D}"/>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2925968" y="275208"/>
            <a:ext cx="5241488" cy="6649374"/>
          </a:xfrm>
        </p:spPr>
      </p:pic>
      <p:pic>
        <p:nvPicPr>
          <p:cNvPr id="6" name="Picture 4" descr="A picture containing logo&#10;&#10;Description automatically generated">
            <a:extLst>
              <a:ext uri="{FF2B5EF4-FFF2-40B4-BE49-F238E27FC236}">
                <a16:creationId xmlns:a16="http://schemas.microsoft.com/office/drawing/2014/main" id="{F12A23E9-FEE9-4580-950E-B972C6D74645}"/>
              </a:ext>
            </a:extLst>
          </p:cNvPr>
          <p:cNvPicPr>
            <a:picLocks noChangeAspect="1"/>
          </p:cNvPicPr>
          <p:nvPr/>
        </p:nvPicPr>
        <p:blipFill>
          <a:blip r:embed="rId3"/>
          <a:stretch>
            <a:fillRect/>
          </a:stretch>
        </p:blipFill>
        <p:spPr>
          <a:xfrm>
            <a:off x="8267404" y="5207964"/>
            <a:ext cx="3773509" cy="1160748"/>
          </a:xfrm>
          <a:prstGeom prst="rect">
            <a:avLst/>
          </a:prstGeom>
          <a:noFill/>
          <a:ln cap="flat">
            <a:noFill/>
          </a:ln>
        </p:spPr>
      </p:pic>
    </p:spTree>
    <p:extLst>
      <p:ext uri="{BB962C8B-B14F-4D97-AF65-F5344CB8AC3E}">
        <p14:creationId xmlns:p14="http://schemas.microsoft.com/office/powerpoint/2010/main" val="2298383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630</Words>
  <Application>Microsoft Office PowerPoint</Application>
  <PresentationFormat>Widescreen</PresentationFormat>
  <Paragraphs>55</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Positive Progressions </vt:lpstr>
      <vt:lpstr>Who are we and what do we do?</vt:lpstr>
      <vt:lpstr>What has Positive Progressions achieved so far? </vt:lpstr>
      <vt:lpstr>PowerPoint Presentation</vt:lpstr>
      <vt:lpstr>Covid-19 Impact &amp; Progress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Progressions</dc:title>
  <dc:creator>Pippa Syers</dc:creator>
  <cp:lastModifiedBy>Alice Fox</cp:lastModifiedBy>
  <cp:revision>279</cp:revision>
  <cp:lastPrinted>2020-12-07T09:43:55Z</cp:lastPrinted>
  <dcterms:created xsi:type="dcterms:W3CDTF">2017-10-11T14:15:06Z</dcterms:created>
  <dcterms:modified xsi:type="dcterms:W3CDTF">2021-06-10T13:00:02Z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0x010100CB05E770CAA2AA4D9D128D4FE9BD391C</vt:lpwstr>
  </property>
</Properties>
</file>