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9" r:id="rId5"/>
    <p:sldId id="270" r:id="rId6"/>
    <p:sldId id="258" r:id="rId7"/>
    <p:sldId id="264" r:id="rId8"/>
    <p:sldId id="262" r:id="rId9"/>
    <p:sldId id="268" r:id="rId10"/>
    <p:sldId id="266" r:id="rId11"/>
    <p:sldId id="26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5B9F-4DC0-4831-9A61-3E904A18D4DE}" type="datetimeFigureOut">
              <a:rPr lang="en-GB" smtClean="0"/>
              <a:t>15/02/2024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736A4-C308-48B3-8A7D-C63F4E564D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3590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5B9F-4DC0-4831-9A61-3E904A18D4DE}" type="datetimeFigureOut">
              <a:rPr lang="en-GB" smtClean="0"/>
              <a:t>15/02/2024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736A4-C308-48B3-8A7D-C63F4E564D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686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5B9F-4DC0-4831-9A61-3E904A18D4DE}" type="datetimeFigureOut">
              <a:rPr lang="en-GB" smtClean="0"/>
              <a:t>15/02/2024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736A4-C308-48B3-8A7D-C63F4E564D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3103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5B9F-4DC0-4831-9A61-3E904A18D4DE}" type="datetimeFigureOut">
              <a:rPr lang="en-GB" smtClean="0"/>
              <a:t>15/02/2024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736A4-C308-48B3-8A7D-C63F4E564D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769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5B9F-4DC0-4831-9A61-3E904A18D4DE}" type="datetimeFigureOut">
              <a:rPr lang="en-GB" smtClean="0"/>
              <a:t>15/02/2024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736A4-C308-48B3-8A7D-C63F4E564D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2397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5B9F-4DC0-4831-9A61-3E904A18D4DE}" type="datetimeFigureOut">
              <a:rPr lang="en-GB" smtClean="0"/>
              <a:t>15/02/2024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736A4-C308-48B3-8A7D-C63F4E564D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5739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5B9F-4DC0-4831-9A61-3E904A18D4DE}" type="datetimeFigureOut">
              <a:rPr lang="en-GB" smtClean="0"/>
              <a:t>15/02/2024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736A4-C308-48B3-8A7D-C63F4E564D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34799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5B9F-4DC0-4831-9A61-3E904A18D4DE}" type="datetimeFigureOut">
              <a:rPr lang="en-GB" smtClean="0"/>
              <a:t>15/02/2024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736A4-C308-48B3-8A7D-C63F4E564D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6481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5B9F-4DC0-4831-9A61-3E904A18D4DE}" type="datetimeFigureOut">
              <a:rPr lang="en-GB" smtClean="0"/>
              <a:t>15/02/2024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736A4-C308-48B3-8A7D-C63F4E564D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0450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5B9F-4DC0-4831-9A61-3E904A18D4DE}" type="datetimeFigureOut">
              <a:rPr lang="en-GB" smtClean="0"/>
              <a:t>15/02/2024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736A4-C308-48B3-8A7D-C63F4E564D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5063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B5B9F-4DC0-4831-9A61-3E904A18D4DE}" type="datetimeFigureOut">
              <a:rPr lang="en-GB" smtClean="0"/>
              <a:t>15/02/2024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736A4-C308-48B3-8A7D-C63F4E564D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944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6B5B9F-4DC0-4831-9A61-3E904A18D4DE}" type="datetimeFigureOut">
              <a:rPr lang="en-GB" smtClean="0"/>
              <a:t>15/02/2024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4736A4-C308-48B3-8A7D-C63F4E564DFD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54AD7B4-53E1-0724-6724-3DB01879E51A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5865813" y="6642100"/>
            <a:ext cx="488950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100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OFFICIAL</a:t>
            </a:r>
          </a:p>
        </p:txBody>
      </p:sp>
    </p:spTree>
    <p:extLst>
      <p:ext uri="{BB962C8B-B14F-4D97-AF65-F5344CB8AC3E}">
        <p14:creationId xmlns:p14="http://schemas.microsoft.com/office/powerpoint/2010/main" val="3552307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2">
            <a:extLst>
              <a:ext uri="{FF2B5EF4-FFF2-40B4-BE49-F238E27FC236}">
                <a16:creationId xmlns:a16="http://schemas.microsoft.com/office/drawing/2014/main" id="{4160F235-6F4B-3B30-9957-954B56F364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7295" y="4830764"/>
            <a:ext cx="2592388" cy="175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4">
            <a:extLst>
              <a:ext uri="{FF2B5EF4-FFF2-40B4-BE49-F238E27FC236}">
                <a16:creationId xmlns:a16="http://schemas.microsoft.com/office/drawing/2014/main" id="{A88B61A3-8147-D8BB-F861-9C66864DFF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3371" y="4830763"/>
            <a:ext cx="1882775" cy="1604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A9E01808-C5D6-001A-5FCF-EDDAA105AC37}"/>
              </a:ext>
            </a:extLst>
          </p:cNvPr>
          <p:cNvSpPr/>
          <p:nvPr/>
        </p:nvSpPr>
        <p:spPr>
          <a:xfrm>
            <a:off x="221672" y="158750"/>
            <a:ext cx="11674764" cy="6408738"/>
          </a:xfrm>
          <a:prstGeom prst="rect">
            <a:avLst/>
          </a:prstGeom>
          <a:noFill/>
          <a:ln w="57150">
            <a:solidFill>
              <a:srgbClr val="FFDD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9E01808-C5D6-001A-5FCF-EDDAA105AC37}"/>
              </a:ext>
            </a:extLst>
          </p:cNvPr>
          <p:cNvSpPr/>
          <p:nvPr/>
        </p:nvSpPr>
        <p:spPr>
          <a:xfrm>
            <a:off x="374072" y="311150"/>
            <a:ext cx="11674764" cy="6408738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0" y="3478034"/>
            <a:ext cx="121919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Claire Burke</a:t>
            </a:r>
          </a:p>
          <a:p>
            <a:pPr algn="ctr"/>
            <a:r>
              <a:rPr lang="en-GB" sz="3600" dirty="0"/>
              <a:t>Support Services Manager</a:t>
            </a:r>
          </a:p>
        </p:txBody>
      </p:sp>
      <p:pic>
        <p:nvPicPr>
          <p:cNvPr id="11" name="Picture 5">
            <a:extLst>
              <a:ext uri="{FF2B5EF4-FFF2-40B4-BE49-F238E27FC236}">
                <a16:creationId xmlns:a16="http://schemas.microsoft.com/office/drawing/2014/main" id="{12834083-F951-82BD-2EEB-99B8BCC2CE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5510" y="826440"/>
            <a:ext cx="4924034" cy="242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7489156"/>
      </p:ext>
    </p:extLst>
  </p:cSld>
  <p:clrMapOvr>
    <a:masterClrMapping/>
  </p:clrMapOvr>
  <p:transition spd="med">
    <p:pull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28625"/>
            <a:ext cx="8313738" cy="1141557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A5B568-2C0D-10C0-4C44-30BAD04AC5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6672" y="1322459"/>
            <a:ext cx="7567067" cy="5335589"/>
          </a:xfrm>
        </p:spPr>
        <p:txBody>
          <a:bodyPr rtlCol="0">
            <a:normAutofit/>
          </a:bodyPr>
          <a:lstStyle/>
          <a:p>
            <a:pPr marL="0" indent="0" algn="ctr">
              <a:buNone/>
              <a:defRPr/>
            </a:pPr>
            <a:endParaRPr lang="en-GB" i="1" dirty="0"/>
          </a:p>
          <a:p>
            <a:pPr>
              <a:defRPr/>
            </a:pPr>
            <a:r>
              <a:rPr lang="en-GB" sz="2000" dirty="0"/>
              <a:t>Dementia Forward was formed in Ripon in </a:t>
            </a:r>
            <a:r>
              <a:rPr lang="en-GB" sz="2000" b="1" dirty="0"/>
              <a:t>April 2012</a:t>
            </a:r>
          </a:p>
          <a:p>
            <a:pPr>
              <a:defRPr/>
            </a:pPr>
            <a:r>
              <a:rPr lang="en-GB" sz="2000" dirty="0"/>
              <a:t>We officially gained charity status when we were given our charity </a:t>
            </a:r>
            <a:br>
              <a:rPr lang="en-GB" sz="2000" dirty="0"/>
            </a:br>
            <a:r>
              <a:rPr lang="en-GB" sz="2000" dirty="0"/>
              <a:t>number in </a:t>
            </a:r>
            <a:r>
              <a:rPr lang="en-GB" sz="2000" b="1" dirty="0"/>
              <a:t>July 2012</a:t>
            </a:r>
            <a:r>
              <a:rPr lang="en-GB" sz="2000" dirty="0"/>
              <a:t>. </a:t>
            </a:r>
          </a:p>
          <a:p>
            <a:pPr>
              <a:defRPr/>
            </a:pPr>
            <a:r>
              <a:rPr lang="en-GB" sz="2000" dirty="0"/>
              <a:t>We employed North Yorkshire’s first Admiral Nurse in </a:t>
            </a:r>
            <a:r>
              <a:rPr lang="en-GB" sz="2000" b="1" dirty="0"/>
              <a:t>April 2013</a:t>
            </a:r>
            <a:r>
              <a:rPr lang="en-GB" sz="2000" dirty="0"/>
              <a:t>. We now have our own Dementia Specialist Nurse and are hoping to build a team of them across the county.</a:t>
            </a:r>
            <a:endParaRPr lang="en-GB" sz="2000" dirty="0">
              <a:cs typeface="Calibri"/>
            </a:endParaRPr>
          </a:p>
          <a:p>
            <a:pPr>
              <a:defRPr/>
            </a:pPr>
            <a:r>
              <a:rPr lang="en-GB" sz="2000" dirty="0"/>
              <a:t>In </a:t>
            </a:r>
            <a:r>
              <a:rPr lang="en-GB" sz="2000" b="1" dirty="0"/>
              <a:t>June 2014 </a:t>
            </a:r>
            <a:r>
              <a:rPr lang="en-GB" sz="2000" dirty="0"/>
              <a:t>Dementia Forward was awarded its first contract spreading our services to York and The Vale</a:t>
            </a:r>
          </a:p>
          <a:p>
            <a:pPr>
              <a:defRPr/>
            </a:pPr>
            <a:r>
              <a:rPr lang="en-GB" sz="2000" dirty="0"/>
              <a:t>In </a:t>
            </a:r>
            <a:r>
              <a:rPr lang="en-GB" sz="2000" b="1" dirty="0"/>
              <a:t>May 2017</a:t>
            </a:r>
            <a:r>
              <a:rPr lang="en-GB" sz="2000" dirty="0"/>
              <a:t>, we opened our first Dementia Hub we </a:t>
            </a:r>
            <a:r>
              <a:rPr lang="en-GB" sz="2000" b="1" dirty="0"/>
              <a:t>In April 2019 </a:t>
            </a:r>
            <a:r>
              <a:rPr lang="en-GB" sz="2000" dirty="0"/>
              <a:t>– we were awarded the contract for the whole of North Yorkshire, and are now the leading dementia charity for the county.</a:t>
            </a:r>
          </a:p>
          <a:p>
            <a:pPr>
              <a:defRPr/>
            </a:pPr>
            <a:r>
              <a:rPr lang="en-US" sz="2000" dirty="0"/>
              <a:t>In </a:t>
            </a:r>
            <a:r>
              <a:rPr lang="en-US" sz="2000" b="1" dirty="0"/>
              <a:t>2023</a:t>
            </a:r>
            <a:r>
              <a:rPr lang="en-US" sz="2000" dirty="0"/>
              <a:t> we </a:t>
            </a:r>
            <a:r>
              <a:rPr lang="en-GB" sz="2000" dirty="0"/>
              <a:t>now have 17 Hubs across 8 different venues</a:t>
            </a:r>
          </a:p>
          <a:p>
            <a:pPr>
              <a:defRPr/>
            </a:pPr>
            <a:r>
              <a:rPr lang="en-US" sz="2000" dirty="0"/>
              <a:t>Our team has grown to around 70 </a:t>
            </a:r>
            <a:endParaRPr lang="en-GB" sz="2000" dirty="0"/>
          </a:p>
        </p:txBody>
      </p:sp>
      <p:sp>
        <p:nvSpPr>
          <p:cNvPr id="4100" name="TextBox 1">
            <a:extLst>
              <a:ext uri="{FF2B5EF4-FFF2-40B4-BE49-F238E27FC236}">
                <a16:creationId xmlns:a16="http://schemas.microsoft.com/office/drawing/2014/main" id="{C2BE7D78-008A-F9DF-B60F-7E3CFE474E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672" y="676346"/>
            <a:ext cx="358619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chemeClr val="bg1"/>
                </a:solidFill>
              </a:rPr>
              <a:t>Who are we?</a:t>
            </a:r>
          </a:p>
        </p:txBody>
      </p:sp>
      <p:pic>
        <p:nvPicPr>
          <p:cNvPr id="4101" name="Picture 5">
            <a:extLst>
              <a:ext uri="{FF2B5EF4-FFF2-40B4-BE49-F238E27FC236}">
                <a16:creationId xmlns:a16="http://schemas.microsoft.com/office/drawing/2014/main" id="{12834083-F951-82BD-2EEB-99B8BCC2CE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4035" y="4932218"/>
            <a:ext cx="3009533" cy="147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4784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1">
            <a:extLst>
              <a:ext uri="{FF2B5EF4-FFF2-40B4-BE49-F238E27FC236}">
                <a16:creationId xmlns:a16="http://schemas.microsoft.com/office/drawing/2014/main" id="{615116F2-2706-7A1F-E7B4-DFB7F18E88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5724" y="1570180"/>
            <a:ext cx="7561263" cy="5601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indent="0" algn="ctr">
              <a:spcBef>
                <a:spcPct val="0"/>
              </a:spcBef>
              <a:buNone/>
            </a:pPr>
            <a:endParaRPr lang="en-GB" altLang="en-US" sz="2000" b="1" dirty="0"/>
          </a:p>
          <a:p>
            <a:pPr>
              <a:spcBef>
                <a:spcPct val="0"/>
              </a:spcBef>
            </a:pPr>
            <a:r>
              <a:rPr lang="en-GB" altLang="en-US" sz="2000" b="1" dirty="0"/>
              <a:t>Dementia Support Advisors</a:t>
            </a:r>
          </a:p>
          <a:p>
            <a:pPr marL="0" indent="0">
              <a:spcBef>
                <a:spcPct val="0"/>
              </a:spcBef>
              <a:buNone/>
            </a:pPr>
            <a:endParaRPr lang="en-GB" altLang="en-US" sz="2000" b="1" dirty="0">
              <a:solidFill>
                <a:srgbClr val="FF0000"/>
              </a:solidFill>
            </a:endParaRPr>
          </a:p>
          <a:p>
            <a:pPr>
              <a:spcBef>
                <a:spcPct val="0"/>
              </a:spcBef>
            </a:pPr>
            <a:r>
              <a:rPr lang="en-US" altLang="en-US" sz="2000" b="1" dirty="0"/>
              <a:t>Memory Support Advisors</a:t>
            </a:r>
          </a:p>
          <a:p>
            <a:pPr>
              <a:spcBef>
                <a:spcPct val="0"/>
              </a:spcBef>
            </a:pPr>
            <a:endParaRPr lang="en-US" altLang="en-US" sz="2000" dirty="0"/>
          </a:p>
          <a:p>
            <a:pPr>
              <a:spcBef>
                <a:spcPct val="0"/>
              </a:spcBef>
            </a:pPr>
            <a:r>
              <a:rPr lang="en-US" altLang="en-US" sz="2000" b="1" dirty="0"/>
              <a:t>Dementia Specialist Nurse</a:t>
            </a:r>
          </a:p>
          <a:p>
            <a:pPr>
              <a:spcBef>
                <a:spcPct val="0"/>
              </a:spcBef>
            </a:pPr>
            <a:endParaRPr lang="en-GB" altLang="en-US" sz="2000" dirty="0"/>
          </a:p>
          <a:p>
            <a:pPr>
              <a:spcBef>
                <a:spcPct val="0"/>
              </a:spcBef>
            </a:pPr>
            <a:r>
              <a:rPr lang="en-GB" altLang="en-US" sz="2000" b="1" dirty="0"/>
              <a:t>Wellbeing Services</a:t>
            </a:r>
          </a:p>
          <a:p>
            <a:pPr>
              <a:spcBef>
                <a:spcPct val="0"/>
              </a:spcBef>
            </a:pPr>
            <a:endParaRPr lang="en-GB" altLang="en-US" sz="2000" dirty="0"/>
          </a:p>
          <a:p>
            <a:pPr>
              <a:spcBef>
                <a:spcPct val="0"/>
              </a:spcBef>
            </a:pPr>
            <a:r>
              <a:rPr lang="en-US" altLang="en-US" sz="2000" b="1" dirty="0"/>
              <a:t>Specific Young Onset Service</a:t>
            </a:r>
          </a:p>
          <a:p>
            <a:pPr>
              <a:spcBef>
                <a:spcPct val="0"/>
              </a:spcBef>
            </a:pPr>
            <a:endParaRPr lang="en-US" altLang="en-US" sz="2000" dirty="0"/>
          </a:p>
          <a:p>
            <a:pPr>
              <a:spcBef>
                <a:spcPct val="0"/>
              </a:spcBef>
            </a:pPr>
            <a:r>
              <a:rPr lang="en-US" altLang="en-US" sz="2000" b="1" dirty="0"/>
              <a:t>Training and Awareness</a:t>
            </a:r>
          </a:p>
          <a:p>
            <a:pPr>
              <a:spcBef>
                <a:spcPct val="0"/>
              </a:spcBef>
            </a:pPr>
            <a:endParaRPr lang="en-US" altLang="en-US" sz="2000" dirty="0"/>
          </a:p>
          <a:p>
            <a:pPr>
              <a:spcBef>
                <a:spcPct val="0"/>
              </a:spcBef>
            </a:pPr>
            <a:r>
              <a:rPr lang="en-US" altLang="en-US" sz="2000" b="1" dirty="0"/>
              <a:t>Working in partnership</a:t>
            </a:r>
          </a:p>
          <a:p>
            <a:pPr>
              <a:spcBef>
                <a:spcPct val="0"/>
              </a:spcBef>
            </a:pPr>
            <a:endParaRPr lang="en-US" altLang="en-US" sz="1800" b="1" dirty="0"/>
          </a:p>
          <a:p>
            <a:pPr marL="0" indent="0" algn="ctr">
              <a:spcBef>
                <a:spcPct val="0"/>
              </a:spcBef>
              <a:buNone/>
            </a:pPr>
            <a:r>
              <a:rPr lang="en-GB" altLang="en-US" sz="2400" b="1" dirty="0"/>
              <a:t>Helpline</a:t>
            </a:r>
            <a:r>
              <a:rPr lang="en-GB" altLang="en-US" sz="2400" dirty="0"/>
              <a:t>: </a:t>
            </a:r>
            <a:r>
              <a:rPr lang="en-GB" altLang="en-US" sz="2400" dirty="0">
                <a:solidFill>
                  <a:srgbClr val="00B050"/>
                </a:solidFill>
              </a:rPr>
              <a:t>03300 578592 </a:t>
            </a:r>
            <a:r>
              <a:rPr lang="en-GB" altLang="en-US" sz="2400" dirty="0"/>
              <a:t>referrals, support</a:t>
            </a:r>
          </a:p>
          <a:p>
            <a:pPr>
              <a:spcBef>
                <a:spcPct val="0"/>
              </a:spcBef>
            </a:pPr>
            <a:endParaRPr lang="en-US" altLang="en-US" sz="1800" dirty="0"/>
          </a:p>
          <a:p>
            <a:pPr>
              <a:spcBef>
                <a:spcPct val="0"/>
              </a:spcBef>
            </a:pPr>
            <a:endParaRPr lang="en-GB" altLang="en-US" sz="1800" dirty="0"/>
          </a:p>
        </p:txBody>
      </p:sp>
      <p:sp>
        <p:nvSpPr>
          <p:cNvPr id="6" name="Rectangle 5"/>
          <p:cNvSpPr/>
          <p:nvPr/>
        </p:nvSpPr>
        <p:spPr>
          <a:xfrm>
            <a:off x="1" y="428625"/>
            <a:ext cx="8313738" cy="1141557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1">
            <a:extLst>
              <a:ext uri="{FF2B5EF4-FFF2-40B4-BE49-F238E27FC236}">
                <a16:creationId xmlns:a16="http://schemas.microsoft.com/office/drawing/2014/main" id="{C2BE7D78-008A-F9DF-B60F-7E3CFE474E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5724" y="676346"/>
            <a:ext cx="345714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chemeClr val="bg1"/>
                </a:solidFill>
              </a:rPr>
              <a:t>What we do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9600" y="999402"/>
            <a:ext cx="2922273" cy="17293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Content Placeholder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9120" y="2510910"/>
            <a:ext cx="2490554" cy="19117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Content Placeholder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352"/>
          <a:stretch/>
        </p:blipFill>
        <p:spPr>
          <a:xfrm>
            <a:off x="8384397" y="4240302"/>
            <a:ext cx="3504528" cy="19250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332733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scontent-man2-1.xx.fbcdn.net/v/t39.30808-6/402552913_732945858869833_5831365563679993352_n.png?_nc_cat=109&amp;ccb=1-7&amp;_nc_sid=783fdb&amp;_nc_ohc=CCrS9MaJezQAX8yMFpE&amp;_nc_ht=scontent-man2-1.xx&amp;oh=00_AfABS2p8uYu4Jv0b5eKK_jBYDpgwXsN-RG-ggOc6TwqM7g&amp;oe=65AC6E3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8153" y="1690688"/>
            <a:ext cx="9215693" cy="46658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1" y="428625"/>
            <a:ext cx="8313738" cy="1141557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1">
            <a:extLst>
              <a:ext uri="{FF2B5EF4-FFF2-40B4-BE49-F238E27FC236}">
                <a16:creationId xmlns:a16="http://schemas.microsoft.com/office/drawing/2014/main" id="{C2BE7D78-008A-F9DF-B60F-7E3CFE474E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5724" y="676346"/>
            <a:ext cx="345714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chemeClr val="bg1"/>
                </a:solidFill>
              </a:rPr>
              <a:t>Our People</a:t>
            </a:r>
          </a:p>
        </p:txBody>
      </p:sp>
    </p:spTree>
    <p:extLst>
      <p:ext uri="{BB962C8B-B14F-4D97-AF65-F5344CB8AC3E}">
        <p14:creationId xmlns:p14="http://schemas.microsoft.com/office/powerpoint/2010/main" val="37905291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6818" y="1489057"/>
            <a:ext cx="8194164" cy="484928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" y="428625"/>
            <a:ext cx="8313738" cy="1141557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1">
            <a:extLst>
              <a:ext uri="{FF2B5EF4-FFF2-40B4-BE49-F238E27FC236}">
                <a16:creationId xmlns:a16="http://schemas.microsoft.com/office/drawing/2014/main" id="{C2BE7D78-008A-F9DF-B60F-7E3CFE474E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5723" y="676346"/>
            <a:ext cx="627322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chemeClr val="bg1"/>
                </a:solidFill>
              </a:rPr>
              <a:t>Hubs and Wellbeing Cafes</a:t>
            </a:r>
          </a:p>
        </p:txBody>
      </p:sp>
    </p:spTree>
    <p:extLst>
      <p:ext uri="{BB962C8B-B14F-4D97-AF65-F5344CB8AC3E}">
        <p14:creationId xmlns:p14="http://schemas.microsoft.com/office/powerpoint/2010/main" val="25566581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1430" y="1469015"/>
            <a:ext cx="6449139" cy="49502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angle 4"/>
          <p:cNvSpPr/>
          <p:nvPr/>
        </p:nvSpPr>
        <p:spPr>
          <a:xfrm>
            <a:off x="1" y="428625"/>
            <a:ext cx="8313738" cy="1141557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1">
            <a:extLst>
              <a:ext uri="{FF2B5EF4-FFF2-40B4-BE49-F238E27FC236}">
                <a16:creationId xmlns:a16="http://schemas.microsoft.com/office/drawing/2014/main" id="{C2BE7D78-008A-F9DF-B60F-7E3CFE474E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5723" y="676346"/>
            <a:ext cx="529416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chemeClr val="bg1"/>
                </a:solidFill>
              </a:rPr>
              <a:t>Young Onset Services</a:t>
            </a:r>
          </a:p>
        </p:txBody>
      </p:sp>
    </p:spTree>
    <p:extLst>
      <p:ext uri="{BB962C8B-B14F-4D97-AF65-F5344CB8AC3E}">
        <p14:creationId xmlns:p14="http://schemas.microsoft.com/office/powerpoint/2010/main" val="1807228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352"/>
          <a:stretch/>
        </p:blipFill>
        <p:spPr>
          <a:xfrm>
            <a:off x="2055339" y="1690688"/>
            <a:ext cx="8081322" cy="44390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angle 4"/>
          <p:cNvSpPr/>
          <p:nvPr/>
        </p:nvSpPr>
        <p:spPr>
          <a:xfrm>
            <a:off x="1" y="428625"/>
            <a:ext cx="8313738" cy="1141557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1">
            <a:extLst>
              <a:ext uri="{FF2B5EF4-FFF2-40B4-BE49-F238E27FC236}">
                <a16:creationId xmlns:a16="http://schemas.microsoft.com/office/drawing/2014/main" id="{C2BE7D78-008A-F9DF-B60F-7E3CFE474E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5723" y="676346"/>
            <a:ext cx="605154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chemeClr val="bg1"/>
                </a:solidFill>
              </a:rPr>
              <a:t>Dementia Training</a:t>
            </a:r>
          </a:p>
        </p:txBody>
      </p:sp>
    </p:spTree>
    <p:extLst>
      <p:ext uri="{BB962C8B-B14F-4D97-AF65-F5344CB8AC3E}">
        <p14:creationId xmlns:p14="http://schemas.microsoft.com/office/powerpoint/2010/main" val="18002278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helpl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6873" y="1817903"/>
            <a:ext cx="7162799" cy="4775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" y="428625"/>
            <a:ext cx="8313738" cy="1141557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1">
            <a:extLst>
              <a:ext uri="{FF2B5EF4-FFF2-40B4-BE49-F238E27FC236}">
                <a16:creationId xmlns:a16="http://schemas.microsoft.com/office/drawing/2014/main" id="{C2BE7D78-008A-F9DF-B60F-7E3CFE474E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5724" y="676346"/>
            <a:ext cx="345714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chemeClr val="bg1"/>
                </a:solidFill>
              </a:rPr>
              <a:t>Helpline</a:t>
            </a:r>
          </a:p>
        </p:txBody>
      </p:sp>
    </p:spTree>
    <p:extLst>
      <p:ext uri="{BB962C8B-B14F-4D97-AF65-F5344CB8AC3E}">
        <p14:creationId xmlns:p14="http://schemas.microsoft.com/office/powerpoint/2010/main" val="20273199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5724" y="1733261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b="1" dirty="0"/>
              <a:t>Wellbeing Café</a:t>
            </a:r>
          </a:p>
          <a:p>
            <a:r>
              <a:rPr lang="en-GB" dirty="0"/>
              <a:t>St Johns Methodist Church Settle - Tuesday 1:30-3:30pm</a:t>
            </a:r>
          </a:p>
          <a:p>
            <a:r>
              <a:rPr lang="en-GB" dirty="0"/>
              <a:t>Three Links Club, Skipton - Wednesday 1:00-3:00pm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Hub Clubs</a:t>
            </a:r>
          </a:p>
          <a:p>
            <a:r>
              <a:rPr lang="en-GB" dirty="0"/>
              <a:t>Neville Crescent Common Room, Gargrave – Tuesday 10:00am – 3:00pm</a:t>
            </a:r>
          </a:p>
          <a:p>
            <a:r>
              <a:rPr lang="en-GB" dirty="0"/>
              <a:t>Limestone View, Settle – Friday 10:00am – 3:00pm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b="1" dirty="0"/>
              <a:t>Young Onset Support</a:t>
            </a:r>
          </a:p>
          <a:p>
            <a:r>
              <a:rPr lang="en-GB" dirty="0"/>
              <a:t>Coming soon…</a:t>
            </a:r>
          </a:p>
        </p:txBody>
      </p:sp>
      <p:sp>
        <p:nvSpPr>
          <p:cNvPr id="5" name="Rectangle 4"/>
          <p:cNvSpPr/>
          <p:nvPr/>
        </p:nvSpPr>
        <p:spPr>
          <a:xfrm>
            <a:off x="1" y="428625"/>
            <a:ext cx="8313738" cy="1141557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1">
            <a:extLst>
              <a:ext uri="{FF2B5EF4-FFF2-40B4-BE49-F238E27FC236}">
                <a16:creationId xmlns:a16="http://schemas.microsoft.com/office/drawing/2014/main" id="{C2BE7D78-008A-F9DF-B60F-7E3CFE474E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5724" y="676346"/>
            <a:ext cx="472151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chemeClr val="bg1"/>
                </a:solidFill>
              </a:rPr>
              <a:t>Services in Craven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672852" y="4503513"/>
            <a:ext cx="2442029" cy="18315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36" r="14286"/>
          <a:stretch/>
        </p:blipFill>
        <p:spPr>
          <a:xfrm rot="5400000">
            <a:off x="8302943" y="4385000"/>
            <a:ext cx="1667413" cy="19011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82" t="15185" r="17333"/>
          <a:stretch/>
        </p:blipFill>
        <p:spPr>
          <a:xfrm rot="5400000">
            <a:off x="6551491" y="4825963"/>
            <a:ext cx="2023806" cy="17330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617745" y="4866238"/>
            <a:ext cx="2203270" cy="16524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346"/>
          <a:stretch/>
        </p:blipFill>
        <p:spPr>
          <a:xfrm>
            <a:off x="9405144" y="676346"/>
            <a:ext cx="2404484" cy="23615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140743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" y="428625"/>
            <a:ext cx="8313738" cy="1141557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1">
            <a:extLst>
              <a:ext uri="{FF2B5EF4-FFF2-40B4-BE49-F238E27FC236}">
                <a16:creationId xmlns:a16="http://schemas.microsoft.com/office/drawing/2014/main" id="{C2BE7D78-008A-F9DF-B60F-7E3CFE474E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5724" y="676346"/>
            <a:ext cx="710449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chemeClr val="bg1"/>
                </a:solidFill>
              </a:rPr>
              <a:t>Building Stronger Communities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88"/>
          <a:stretch/>
        </p:blipFill>
        <p:spPr>
          <a:xfrm>
            <a:off x="2235201" y="1898329"/>
            <a:ext cx="7416800" cy="47010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606052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" y="428625"/>
            <a:ext cx="8313738" cy="1141557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1">
            <a:extLst>
              <a:ext uri="{FF2B5EF4-FFF2-40B4-BE49-F238E27FC236}">
                <a16:creationId xmlns:a16="http://schemas.microsoft.com/office/drawing/2014/main" id="{C2BE7D78-008A-F9DF-B60F-7E3CFE474E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5724" y="676346"/>
            <a:ext cx="710449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chemeClr val="bg1"/>
                </a:solidFill>
              </a:rPr>
              <a:t>Thank You</a:t>
            </a:r>
          </a:p>
        </p:txBody>
      </p:sp>
      <p:pic>
        <p:nvPicPr>
          <p:cNvPr id="11" name="Content Placeholder 4" descr="Text&#10;&#10;Description automatically generated">
            <a:extLst>
              <a:ext uri="{FF2B5EF4-FFF2-40B4-BE49-F238E27FC236}">
                <a16:creationId xmlns:a16="http://schemas.microsoft.com/office/drawing/2014/main" id="{3EA92B03-822E-377E-1D32-4C6D0381D3A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52723" y="2193494"/>
            <a:ext cx="4257675" cy="4257675"/>
          </a:xfrm>
        </p:spPr>
      </p:pic>
    </p:spTree>
    <p:extLst>
      <p:ext uri="{BB962C8B-B14F-4D97-AF65-F5344CB8AC3E}">
        <p14:creationId xmlns:p14="http://schemas.microsoft.com/office/powerpoint/2010/main" val="34792383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267</TotalTime>
  <Words>238</Words>
  <Application>Microsoft Office PowerPoint</Application>
  <PresentationFormat>Widescreen</PresentationFormat>
  <Paragraphs>46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Fiona Andrews</dc:creator>
  <cp:lastModifiedBy>Kate Senior</cp:lastModifiedBy>
  <cp:revision>17</cp:revision>
  <dcterms:created xsi:type="dcterms:W3CDTF">2024-01-16T18:32:45Z</dcterms:created>
  <dcterms:modified xsi:type="dcterms:W3CDTF">2024-02-15T17:04:42Z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3ecdfc32-7be5-4b17-9f97-00453388bdd7_Enabled">
    <vt:lpwstr>true</vt:lpwstr>
  </property>
  <property fmtid="{D5CDD505-2E9C-101B-9397-08002B2CF9AE}" pid="3" name="MSIP_Label_3ecdfc32-7be5-4b17-9f97-00453388bdd7_SetDate">
    <vt:lpwstr>2024-02-15T17:04:00Z</vt:lpwstr>
  </property>
  <property fmtid="{D5CDD505-2E9C-101B-9397-08002B2CF9AE}" pid="4" name="MSIP_Label_3ecdfc32-7be5-4b17-9f97-00453388bdd7_Method">
    <vt:lpwstr>Standard</vt:lpwstr>
  </property>
  <property fmtid="{D5CDD505-2E9C-101B-9397-08002B2CF9AE}" pid="5" name="MSIP_Label_3ecdfc32-7be5-4b17-9f97-00453388bdd7_Name">
    <vt:lpwstr>OFFICIAL</vt:lpwstr>
  </property>
  <property fmtid="{D5CDD505-2E9C-101B-9397-08002B2CF9AE}" pid="6" name="MSIP_Label_3ecdfc32-7be5-4b17-9f97-00453388bdd7_SiteId">
    <vt:lpwstr>ad3d9c73-9830-44a1-b487-e1055441c70e</vt:lpwstr>
  </property>
  <property fmtid="{D5CDD505-2E9C-101B-9397-08002B2CF9AE}" pid="7" name="MSIP_Label_3ecdfc32-7be5-4b17-9f97-00453388bdd7_ActionId">
    <vt:lpwstr>e5b10dd3-f143-4f4d-aeef-8f3c4e5e6eff</vt:lpwstr>
  </property>
  <property fmtid="{D5CDD505-2E9C-101B-9397-08002B2CF9AE}" pid="8" name="MSIP_Label_3ecdfc32-7be5-4b17-9f97-00453388bdd7_ContentBits">
    <vt:lpwstr>2</vt:lpwstr>
  </property>
  <property fmtid="{D5CDD505-2E9C-101B-9397-08002B2CF9AE}" pid="9" name="ClassificationContentMarkingFooterLocations">
    <vt:lpwstr>Office Theme:8</vt:lpwstr>
  </property>
  <property fmtid="{D5CDD505-2E9C-101B-9397-08002B2CF9AE}" pid="10" name="ClassificationContentMarkingFooterText">
    <vt:lpwstr>OFFICIAL</vt:lpwstr>
  </property>
</Properties>
</file>