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8" r:id="rId2"/>
    <p:sldId id="282" r:id="rId3"/>
    <p:sldId id="338" r:id="rId4"/>
    <p:sldId id="257" r:id="rId5"/>
    <p:sldId id="259" r:id="rId6"/>
    <p:sldId id="260" r:id="rId7"/>
    <p:sldId id="436" r:id="rId8"/>
    <p:sldId id="434" r:id="rId9"/>
    <p:sldId id="437" r:id="rId10"/>
  </p:sldIdLst>
  <p:sldSz cx="12192000" cy="6858000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7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36FDCB-7D8F-447B-9D89-BC5458A8CBC9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84070"/>
            <a:ext cx="5447030" cy="3914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5EB6C-544E-41B6-99CF-919425B8D3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211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Higher for women than men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latin typeface="Arial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Over half (58 per cent) of UK adults have low confidence in their pensions knowledge, analysis from Phoenix Insights has revealed, with over a quarter (28 per cent) of savers knowing ‘little or nothing’ about pensions, while just one in 10 (11 per cent) report a ‘good’ knowledge.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Arial"/>
                <a:cs typeface="Calibri"/>
              </a:rPr>
              <a:t> </a:t>
            </a:r>
            <a:r>
              <a:rPr lang="en-GB" b="0" i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men were 1.4 times more likely than women to report good pensions knowledge</a:t>
            </a:r>
            <a:r>
              <a:rPr lang="en-GB" sz="1200" b="0" i="0">
                <a:solidFill>
                  <a:srgbClr val="000000"/>
                </a:solidFill>
                <a:effectLst/>
                <a:latin typeface="Arial"/>
                <a:cs typeface="Calibri"/>
              </a:rPr>
              <a:t>.</a:t>
            </a:r>
            <a:endParaRPr lang="en-GB" sz="1200" dirty="0">
              <a:latin typeface="Arial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latin typeface="Arial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latin typeface="Arial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Over half (58 per cent) of UK adults have low confidence in their pensions knowledge, analysis from Phoenix Insights has revealed, with over a quarter (28 per cent) of savers knowing ‘little or nothing’ about pensions, while just one in 10 (11 per cent) report a ‘good’ knowledge.</a:t>
            </a:r>
            <a:endParaRPr lang="en-GB" sz="1200" dirty="0">
              <a:latin typeface="Arial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20E0976-51B1-47D0-B416-E361A3C23F2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6819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AB541B-9305-4684-8288-5E70A7D2F66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26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2276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0635" y="3830563"/>
            <a:ext cx="9144000" cy="727006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GB"/>
              <a:t>Master title Arial Bold 44pt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60635" y="4649644"/>
            <a:ext cx="9144000" cy="433249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GB"/>
              <a:t>Master text Arial 28pt</a:t>
            </a:r>
          </a:p>
        </p:txBody>
      </p:sp>
    </p:spTree>
    <p:extLst>
      <p:ext uri="{BB962C8B-B14F-4D97-AF65-F5344CB8AC3E}">
        <p14:creationId xmlns:p14="http://schemas.microsoft.com/office/powerpoint/2010/main" val="2857448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64573" y="1573162"/>
            <a:ext cx="10515600" cy="707462"/>
          </a:xfrm>
        </p:spPr>
        <p:txBody>
          <a:bodyPr/>
          <a:lstStyle/>
          <a:p>
            <a:r>
              <a:rPr lang="en-GB"/>
              <a:t>Master title Arial Bold 44pt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4573" y="2369574"/>
            <a:ext cx="10515600" cy="3807389"/>
          </a:xfrm>
          <a:noFill/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/>
              <a:t>Master text Arial 28pt</a:t>
            </a:r>
          </a:p>
          <a:p>
            <a:pPr lvl="1"/>
            <a:r>
              <a:rPr lang="en-GB"/>
              <a:t>Second level Arial 24pt</a:t>
            </a:r>
          </a:p>
          <a:p>
            <a:pPr lvl="2"/>
            <a:r>
              <a:rPr lang="en-GB"/>
              <a:t>Third level Arial 20pt</a:t>
            </a:r>
          </a:p>
          <a:p>
            <a:pPr lvl="3"/>
            <a:r>
              <a:rPr lang="en-GB"/>
              <a:t>Fourth level Arial 18pt</a:t>
            </a:r>
          </a:p>
          <a:p>
            <a:pPr lvl="4"/>
            <a:r>
              <a:rPr lang="en-GB"/>
              <a:t>Fifth level Arial 18pt</a:t>
            </a:r>
          </a:p>
        </p:txBody>
      </p:sp>
    </p:spTree>
    <p:extLst>
      <p:ext uri="{BB962C8B-B14F-4D97-AF65-F5344CB8AC3E}">
        <p14:creationId xmlns:p14="http://schemas.microsoft.com/office/powerpoint/2010/main" val="1876546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 and Tab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64573" y="1573162"/>
            <a:ext cx="10515600" cy="707462"/>
          </a:xfrm>
        </p:spPr>
        <p:txBody>
          <a:bodyPr/>
          <a:lstStyle/>
          <a:p>
            <a:r>
              <a:rPr lang="en-GB"/>
              <a:t>Master title Arial Bold 44pt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4573" y="2369574"/>
            <a:ext cx="10515600" cy="3807389"/>
          </a:xfrm>
          <a:noFill/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/>
              <a:t>Master text Arial 28pt</a:t>
            </a:r>
          </a:p>
          <a:p>
            <a:pPr lvl="1"/>
            <a:r>
              <a:rPr lang="en-GB"/>
              <a:t>Second level Arial 24pt</a:t>
            </a:r>
          </a:p>
          <a:p>
            <a:pPr lvl="2"/>
            <a:r>
              <a:rPr lang="en-GB"/>
              <a:t>Third level Arial 20pt</a:t>
            </a:r>
          </a:p>
          <a:p>
            <a:pPr lvl="3"/>
            <a:r>
              <a:rPr lang="en-GB"/>
              <a:t>Fourth level Arial 18pt</a:t>
            </a:r>
          </a:p>
          <a:p>
            <a:pPr lvl="4"/>
            <a:r>
              <a:rPr lang="en-GB"/>
              <a:t>Fifth level Arial 18pt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BC8CEC5-3827-46EE-8BEA-4F16E0243C6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35820306"/>
              </p:ext>
            </p:extLst>
          </p:nvPr>
        </p:nvGraphicFramePr>
        <p:xfrm>
          <a:off x="464573" y="4728578"/>
          <a:ext cx="7319012" cy="11125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29753">
                  <a:extLst>
                    <a:ext uri="{9D8B030D-6E8A-4147-A177-3AD203B41FA5}">
                      <a16:colId xmlns:a16="http://schemas.microsoft.com/office/drawing/2014/main" val="215339676"/>
                    </a:ext>
                  </a:extLst>
                </a:gridCol>
                <a:gridCol w="1829753">
                  <a:extLst>
                    <a:ext uri="{9D8B030D-6E8A-4147-A177-3AD203B41FA5}">
                      <a16:colId xmlns:a16="http://schemas.microsoft.com/office/drawing/2014/main" val="2362435220"/>
                    </a:ext>
                  </a:extLst>
                </a:gridCol>
                <a:gridCol w="1829753">
                  <a:extLst>
                    <a:ext uri="{9D8B030D-6E8A-4147-A177-3AD203B41FA5}">
                      <a16:colId xmlns:a16="http://schemas.microsoft.com/office/drawing/2014/main" val="1733039016"/>
                    </a:ext>
                  </a:extLst>
                </a:gridCol>
                <a:gridCol w="1829753">
                  <a:extLst>
                    <a:ext uri="{9D8B030D-6E8A-4147-A177-3AD203B41FA5}">
                      <a16:colId xmlns:a16="http://schemas.microsoft.com/office/drawing/2014/main" val="38064257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/>
                        <a:t>Table header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/>
                        <a:t>Table header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/>
                        <a:t>Table header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/>
                        <a:t>Table header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17329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Table data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Table data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Table data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Table data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78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Table data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Table data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Table data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Table data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772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181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Master title Arial Bold 44pt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Master text Arial 28pt</a:t>
            </a:r>
          </a:p>
          <a:p>
            <a:pPr lvl="1"/>
            <a:r>
              <a:rPr lang="en-GB"/>
              <a:t>Second level Arial 24pt</a:t>
            </a:r>
          </a:p>
          <a:p>
            <a:pPr lvl="2"/>
            <a:r>
              <a:rPr lang="en-GB"/>
              <a:t>Third level Arial 20pt</a:t>
            </a:r>
          </a:p>
          <a:p>
            <a:pPr lvl="3"/>
            <a:r>
              <a:rPr lang="en-GB"/>
              <a:t>Fourth level Arial 18pt</a:t>
            </a:r>
          </a:p>
          <a:p>
            <a:pPr lvl="4"/>
            <a:r>
              <a:rPr lang="en-GB"/>
              <a:t>Fifth level Arial 18pt</a:t>
            </a:r>
          </a:p>
        </p:txBody>
      </p:sp>
      <p:sp>
        <p:nvSpPr>
          <p:cNvPr id="7" name="TextBox 6"/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557838" y="6642100"/>
            <a:ext cx="1104900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OFFICIAL - SENSITIVE</a:t>
            </a:r>
          </a:p>
        </p:txBody>
      </p:sp>
      <p:sp>
        <p:nvSpPr>
          <p:cNvPr id="4" name="MSIPCMContentMarking" descr="{&quot;HashCode&quot;:-1399272816,&quot;Placement&quot;:&quot;Footer&quot;,&quot;Top&quot;:519.343,&quot;Left&quot;:451.105438,&quot;SlideWidth&quot;:960,&quot;SlideHeight&quot;:540}">
            <a:extLst>
              <a:ext uri="{FF2B5EF4-FFF2-40B4-BE49-F238E27FC236}">
                <a16:creationId xmlns:a16="http://schemas.microsoft.com/office/drawing/2014/main" id="{6E210770-8708-46E1-94B2-6A8D21784878}"/>
              </a:ext>
            </a:extLst>
          </p:cNvPr>
          <p:cNvSpPr txBox="1"/>
          <p:nvPr userDrawn="1"/>
        </p:nvSpPr>
        <p:spPr>
          <a:xfrm>
            <a:off x="5729039" y="6595656"/>
            <a:ext cx="73392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FF0000"/>
                </a:solidFill>
                <a:latin typeface="Calibri" panose="020F0502020204030204" pitchFamily="34" charset="0"/>
              </a:rPr>
              <a:t>OFFICIAL</a:t>
            </a:r>
          </a:p>
        </p:txBody>
      </p:sp>
    </p:spTree>
    <p:extLst>
      <p:ext uri="{BB962C8B-B14F-4D97-AF65-F5344CB8AC3E}">
        <p14:creationId xmlns:p14="http://schemas.microsoft.com/office/powerpoint/2010/main" val="858431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5489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northyorks.gov.uk/adult-care/dementia/bring-me-sunshine-north-yorkshire-dementia-strategy#:~:text=Bring%20me%20sunshine%20is%20the,to%20people%20living%20with%20dementia.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dementia@northyorks.gov.u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government/publications/major-conditions-strategy-case-for-change-and-our-strategic-framework/major-conditions-strategy-case-for-change-and-our-strategic-framework--2#chapter-6-next-steps-to-the-major-conditions-strateg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5830DC8-8CB0-4304-98AF-96D75BC446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93786" y="2307102"/>
            <a:ext cx="7527654" cy="3072294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“Bring Me Sunshine” Strategy</a:t>
            </a:r>
            <a:br>
              <a:rPr lang="en-GB" dirty="0"/>
            </a:br>
            <a:r>
              <a:rPr lang="en-GB" dirty="0">
                <a:hlinkClick r:id="rId2"/>
              </a:rPr>
              <a:t>Living Well With Dementia 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5640FA-6FF5-43A4-82F3-4A2BEF3E6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88" y="2130844"/>
            <a:ext cx="3738374" cy="36317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B612DF-4D84-4595-9CEF-376EC83F80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890" y="516600"/>
            <a:ext cx="2602821" cy="11892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E94F853-341A-4504-8A5F-4A18BE8AAB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7563" y="736631"/>
            <a:ext cx="1506429" cy="61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413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EBF9B-26AC-466B-A7AE-A8CC77226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572" y="299169"/>
            <a:ext cx="11032209" cy="707462"/>
          </a:xfrm>
        </p:spPr>
        <p:txBody>
          <a:bodyPr>
            <a:normAutofit fontScale="90000"/>
          </a:bodyPr>
          <a:lstStyle/>
          <a:p>
            <a:r>
              <a:rPr lang="en-GB" dirty="0"/>
              <a:t>Dementia in North Yorkshire: facts and figures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022D0-3B38-40E6-995E-CFBE84557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573" y="1165118"/>
            <a:ext cx="8761314" cy="5358509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2400" dirty="0">
              <a:latin typeface="Arial"/>
            </a:endParaRPr>
          </a:p>
          <a:p>
            <a:endParaRPr lang="en-GB" sz="1400" dirty="0">
              <a:latin typeface="Arial"/>
              <a:cs typeface="Calibri"/>
            </a:endParaRPr>
          </a:p>
          <a:p>
            <a:endParaRPr lang="en-GB" sz="1400" dirty="0">
              <a:latin typeface="Arial"/>
              <a:cs typeface="Calibri"/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86318E-2F61-4E52-BE8A-E51E75A4EF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3813" y="2492327"/>
            <a:ext cx="5750650" cy="2172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A93477-6933-4610-A240-F18B9F9341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97" y="1309976"/>
            <a:ext cx="5704592" cy="50497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532D88-2D17-4E56-BB58-FAF430C6F26C}"/>
              </a:ext>
            </a:extLst>
          </p:cNvPr>
          <p:cNvSpPr txBox="1"/>
          <p:nvPr/>
        </p:nvSpPr>
        <p:spPr>
          <a:xfrm>
            <a:off x="-19050" y="6456952"/>
            <a:ext cx="5672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Source: Local Dementia Profile Dec 21. Alzheimer's Society</a:t>
            </a:r>
          </a:p>
        </p:txBody>
      </p:sp>
    </p:spTree>
    <p:extLst>
      <p:ext uri="{BB962C8B-B14F-4D97-AF65-F5344CB8AC3E}">
        <p14:creationId xmlns:p14="http://schemas.microsoft.com/office/powerpoint/2010/main" val="3830775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6F9C6-32FE-4F5B-A17D-34C936DAD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573" y="617668"/>
            <a:ext cx="10515600" cy="707462"/>
          </a:xfrm>
        </p:spPr>
        <p:txBody>
          <a:bodyPr/>
          <a:lstStyle/>
          <a:p>
            <a:r>
              <a:rPr lang="en-GB" dirty="0"/>
              <a:t>Facts and figures cont.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693683D-5C60-4498-8F4F-D6132F96FD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660" y="1783277"/>
            <a:ext cx="5366095" cy="445313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678867-926D-49D2-ACAD-9CACDBC019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7474" y="2827837"/>
            <a:ext cx="6235865" cy="23213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4611D0-595B-4C85-BFD3-DBB72DC8F68A}"/>
              </a:ext>
            </a:extLst>
          </p:cNvPr>
          <p:cNvSpPr txBox="1"/>
          <p:nvPr/>
        </p:nvSpPr>
        <p:spPr>
          <a:xfrm>
            <a:off x="-19050" y="6456952"/>
            <a:ext cx="5672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Source: Local Dementia Profile Dec 21. Alzheimer's Society</a:t>
            </a:r>
          </a:p>
        </p:txBody>
      </p:sp>
    </p:spTree>
    <p:extLst>
      <p:ext uri="{BB962C8B-B14F-4D97-AF65-F5344CB8AC3E}">
        <p14:creationId xmlns:p14="http://schemas.microsoft.com/office/powerpoint/2010/main" val="3886677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73" y="885218"/>
            <a:ext cx="10515600" cy="1147864"/>
          </a:xfrm>
        </p:spPr>
        <p:txBody>
          <a:bodyPr/>
          <a:lstStyle/>
          <a:p>
            <a:pPr algn="ctr"/>
            <a:r>
              <a:rPr lang="en-GB" dirty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1827" y="2280624"/>
            <a:ext cx="9768346" cy="389633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“Bring Me Sunshine” </a:t>
            </a:r>
            <a:r>
              <a:rPr lang="en-GB"/>
              <a:t>Living Well </a:t>
            </a:r>
            <a:r>
              <a:rPr lang="en-GB" dirty="0"/>
              <a:t>W</a:t>
            </a:r>
            <a:r>
              <a:rPr lang="en-GB"/>
              <a:t>ith </a:t>
            </a:r>
            <a:r>
              <a:rPr lang="en-GB" dirty="0"/>
              <a:t>Dementia in North Yorkshire Strategy launched in 2017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Health, Social Care, Voluntary Organisations – one voice aspiring to make North Yorkshire a place where people can live well with dementia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Strategy built on personal feedback – 1300 North Yorkshire residents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Shaping future direction of services and support </a:t>
            </a:r>
          </a:p>
        </p:txBody>
      </p:sp>
    </p:spTree>
    <p:extLst>
      <p:ext uri="{BB962C8B-B14F-4D97-AF65-F5344CB8AC3E}">
        <p14:creationId xmlns:p14="http://schemas.microsoft.com/office/powerpoint/2010/main" val="4254855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ACB03-5986-434D-B21F-29E644F3B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573" y="1011678"/>
            <a:ext cx="10515600" cy="852812"/>
          </a:xfrm>
        </p:spPr>
        <p:txBody>
          <a:bodyPr/>
          <a:lstStyle/>
          <a:p>
            <a:pPr algn="ctr"/>
            <a:r>
              <a:rPr lang="en-GB" dirty="0"/>
              <a:t>Principles &amp; Priorities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1DAB5-BB2B-4E54-B0A9-A7D164A4B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3722" y="1966505"/>
            <a:ext cx="10515600" cy="3807389"/>
          </a:xfrm>
        </p:spPr>
        <p:txBody>
          <a:bodyPr/>
          <a:lstStyle/>
          <a:p>
            <a:r>
              <a:rPr lang="en-GB" b="1" dirty="0"/>
              <a:t>4 Principles</a:t>
            </a:r>
          </a:p>
        </p:txBody>
      </p:sp>
      <p:sp>
        <p:nvSpPr>
          <p:cNvPr id="4" name="Star: 16 Points 3">
            <a:extLst>
              <a:ext uri="{FF2B5EF4-FFF2-40B4-BE49-F238E27FC236}">
                <a16:creationId xmlns:a16="http://schemas.microsoft.com/office/drawing/2014/main" id="{F6E73D24-E40A-48FB-A847-9DA7D30E8EB1}"/>
              </a:ext>
            </a:extLst>
          </p:cNvPr>
          <p:cNvSpPr/>
          <p:nvPr/>
        </p:nvSpPr>
        <p:spPr>
          <a:xfrm>
            <a:off x="55639" y="3250502"/>
            <a:ext cx="3710353" cy="2523392"/>
          </a:xfrm>
          <a:prstGeom prst="star1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 am me</a:t>
            </a:r>
          </a:p>
          <a:p>
            <a:pPr algn="ctr"/>
            <a:r>
              <a:rPr lang="en-GB" b="1" dirty="0"/>
              <a:t>I am not Dementia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I have a name and I expect it to be used</a:t>
            </a:r>
          </a:p>
        </p:txBody>
      </p:sp>
      <p:sp>
        <p:nvSpPr>
          <p:cNvPr id="5" name="Star: 16 Points 4">
            <a:extLst>
              <a:ext uri="{FF2B5EF4-FFF2-40B4-BE49-F238E27FC236}">
                <a16:creationId xmlns:a16="http://schemas.microsoft.com/office/drawing/2014/main" id="{A8D2B351-88FC-4644-A1CD-08F02187A5B7}"/>
              </a:ext>
            </a:extLst>
          </p:cNvPr>
          <p:cNvSpPr/>
          <p:nvPr/>
        </p:nvSpPr>
        <p:spPr>
          <a:xfrm>
            <a:off x="3516530" y="1864490"/>
            <a:ext cx="3044359" cy="2399259"/>
          </a:xfrm>
          <a:prstGeom prst="star16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Carers Matter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Treat them as well as they treat us</a:t>
            </a:r>
          </a:p>
        </p:txBody>
      </p:sp>
      <p:sp>
        <p:nvSpPr>
          <p:cNvPr id="7" name="Star: 16 Points 6">
            <a:extLst>
              <a:ext uri="{FF2B5EF4-FFF2-40B4-BE49-F238E27FC236}">
                <a16:creationId xmlns:a16="http://schemas.microsoft.com/office/drawing/2014/main" id="{5494729F-80DC-4E8A-8596-1884726A69EF}"/>
              </a:ext>
            </a:extLst>
          </p:cNvPr>
          <p:cNvSpPr/>
          <p:nvPr/>
        </p:nvSpPr>
        <p:spPr>
          <a:xfrm>
            <a:off x="8062546" y="1573162"/>
            <a:ext cx="3599031" cy="2524053"/>
          </a:xfrm>
          <a:prstGeom prst="star16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The small things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Small acts of understanding can make a huge difference</a:t>
            </a:r>
          </a:p>
        </p:txBody>
      </p:sp>
      <p:sp>
        <p:nvSpPr>
          <p:cNvPr id="8" name="Star: 16 Points 7">
            <a:extLst>
              <a:ext uri="{FF2B5EF4-FFF2-40B4-BE49-F238E27FC236}">
                <a16:creationId xmlns:a16="http://schemas.microsoft.com/office/drawing/2014/main" id="{C013ECC8-D8BE-4284-B73B-6B6416276A52}"/>
              </a:ext>
            </a:extLst>
          </p:cNvPr>
          <p:cNvSpPr/>
          <p:nvPr/>
        </p:nvSpPr>
        <p:spPr>
          <a:xfrm>
            <a:off x="5623439" y="3643846"/>
            <a:ext cx="3710354" cy="2523391"/>
          </a:xfrm>
          <a:prstGeom prst="star1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Consistency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Where I live shouldn’t determine how I am treated</a:t>
            </a:r>
          </a:p>
        </p:txBody>
      </p:sp>
    </p:spTree>
    <p:extLst>
      <p:ext uri="{BB962C8B-B14F-4D97-AF65-F5344CB8AC3E}">
        <p14:creationId xmlns:p14="http://schemas.microsoft.com/office/powerpoint/2010/main" val="89645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0CD46-A4F7-4AEB-B109-5B4570ACF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573" y="671462"/>
            <a:ext cx="10515600" cy="707462"/>
          </a:xfrm>
        </p:spPr>
        <p:txBody>
          <a:bodyPr/>
          <a:lstStyle/>
          <a:p>
            <a:pPr algn="ctr"/>
            <a:r>
              <a:rPr lang="en-GB" dirty="0"/>
              <a:t>Principles &amp; Priorities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9A485E-3F89-491A-9BE3-DBF9170C57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573" y="2343197"/>
            <a:ext cx="10515600" cy="3807389"/>
          </a:xfrm>
        </p:spPr>
        <p:txBody>
          <a:bodyPr>
            <a:normAutofit/>
          </a:bodyPr>
          <a:lstStyle/>
          <a:p>
            <a:r>
              <a:rPr lang="en-GB" b="1" dirty="0"/>
              <a:t>5 Priorities</a:t>
            </a:r>
          </a:p>
          <a:p>
            <a:endParaRPr lang="en-GB" b="1" dirty="0">
              <a:highlight>
                <a:srgbClr val="FFFF00"/>
              </a:highligh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285977-59BF-4B60-B6C9-CA06EFDDA797}"/>
              </a:ext>
            </a:extLst>
          </p:cNvPr>
          <p:cNvSpPr/>
          <p:nvPr/>
        </p:nvSpPr>
        <p:spPr>
          <a:xfrm>
            <a:off x="1004310" y="3114793"/>
            <a:ext cx="1620715" cy="131444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Dementia Friendly North Yorkshire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C61B61-9C5F-4B94-BA4A-00C18507F95E}"/>
              </a:ext>
            </a:extLst>
          </p:cNvPr>
          <p:cNvSpPr/>
          <p:nvPr/>
        </p:nvSpPr>
        <p:spPr>
          <a:xfrm>
            <a:off x="2753982" y="3114793"/>
            <a:ext cx="1788150" cy="1314447"/>
          </a:xfrm>
          <a:prstGeom prst="rect">
            <a:avLst/>
          </a:prstGeom>
          <a:solidFill>
            <a:srgbClr val="99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Workforce Development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21C9C6-7B00-4046-83C1-69E69DF69EF0}"/>
              </a:ext>
            </a:extLst>
          </p:cNvPr>
          <p:cNvSpPr/>
          <p:nvPr/>
        </p:nvSpPr>
        <p:spPr>
          <a:xfrm>
            <a:off x="4701127" y="3114793"/>
            <a:ext cx="1700936" cy="1284675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Diagnosis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E0813C-6744-4E56-B184-85E52A41263E}"/>
              </a:ext>
            </a:extLst>
          </p:cNvPr>
          <p:cNvSpPr/>
          <p:nvPr/>
        </p:nvSpPr>
        <p:spPr>
          <a:xfrm>
            <a:off x="6561058" y="3114793"/>
            <a:ext cx="1979360" cy="12851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Support &amp; Advice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94AEB-990A-47DB-83F4-E13920E18CED}"/>
              </a:ext>
            </a:extLst>
          </p:cNvPr>
          <p:cNvSpPr/>
          <p:nvPr/>
        </p:nvSpPr>
        <p:spPr>
          <a:xfrm>
            <a:off x="8724191" y="3114793"/>
            <a:ext cx="2255982" cy="1285139"/>
          </a:xfrm>
          <a:prstGeom prst="rect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Planning for the Future and Dying Well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4C1B9C-22A9-4D74-BAB1-91581AE4A942}"/>
              </a:ext>
            </a:extLst>
          </p:cNvPr>
          <p:cNvSpPr/>
          <p:nvPr/>
        </p:nvSpPr>
        <p:spPr>
          <a:xfrm>
            <a:off x="997510" y="5012671"/>
            <a:ext cx="1620714" cy="48805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Outcomes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D47F7D2-2227-4793-9D5F-7142386DA102}"/>
              </a:ext>
            </a:extLst>
          </p:cNvPr>
          <p:cNvSpPr/>
          <p:nvPr/>
        </p:nvSpPr>
        <p:spPr>
          <a:xfrm>
            <a:off x="4702478" y="4449993"/>
            <a:ext cx="1699586" cy="500104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tx1"/>
                </a:solidFill>
              </a:rPr>
              <a:t>We will …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B90BF8-BA24-4085-9356-07835980B07D}"/>
              </a:ext>
            </a:extLst>
          </p:cNvPr>
          <p:cNvSpPr/>
          <p:nvPr/>
        </p:nvSpPr>
        <p:spPr>
          <a:xfrm>
            <a:off x="2766376" y="4474089"/>
            <a:ext cx="1787475" cy="476008"/>
          </a:xfrm>
          <a:prstGeom prst="rect">
            <a:avLst/>
          </a:prstGeom>
          <a:solidFill>
            <a:srgbClr val="99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tx1"/>
                </a:solidFill>
              </a:rPr>
              <a:t>We will ….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D27F08-8A40-4494-ADDB-7E6A295BD62F}"/>
              </a:ext>
            </a:extLst>
          </p:cNvPr>
          <p:cNvSpPr/>
          <p:nvPr/>
        </p:nvSpPr>
        <p:spPr>
          <a:xfrm>
            <a:off x="6557211" y="4462506"/>
            <a:ext cx="1979359" cy="50010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tx1"/>
                </a:solidFill>
              </a:rPr>
              <a:t>We will ….</a:t>
            </a:r>
            <a:endParaRPr lang="en-GB" i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90E96F3-8D2C-4523-9C0B-5D579E17FE78}"/>
              </a:ext>
            </a:extLst>
          </p:cNvPr>
          <p:cNvSpPr/>
          <p:nvPr/>
        </p:nvSpPr>
        <p:spPr>
          <a:xfrm>
            <a:off x="1004311" y="4491815"/>
            <a:ext cx="1620714" cy="4703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tx1"/>
                </a:solidFill>
              </a:rPr>
              <a:t>We will ….</a:t>
            </a:r>
            <a:endParaRPr lang="en-GB" i="1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215E4F5-1B58-483F-B067-C876C238D78D}"/>
              </a:ext>
            </a:extLst>
          </p:cNvPr>
          <p:cNvSpPr/>
          <p:nvPr/>
        </p:nvSpPr>
        <p:spPr>
          <a:xfrm>
            <a:off x="6550215" y="5025182"/>
            <a:ext cx="1986355" cy="47600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Outcomes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E2C27D9-744B-4D7B-990E-E8891041B5FA}"/>
              </a:ext>
            </a:extLst>
          </p:cNvPr>
          <p:cNvSpPr/>
          <p:nvPr/>
        </p:nvSpPr>
        <p:spPr>
          <a:xfrm>
            <a:off x="4702478" y="5024718"/>
            <a:ext cx="1699585" cy="476008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Outcomes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A54DE2C-CF94-441C-9F94-9797046D92AC}"/>
              </a:ext>
            </a:extLst>
          </p:cNvPr>
          <p:cNvSpPr/>
          <p:nvPr/>
        </p:nvSpPr>
        <p:spPr>
          <a:xfrm>
            <a:off x="2766376" y="5012671"/>
            <a:ext cx="1788150" cy="488056"/>
          </a:xfrm>
          <a:prstGeom prst="rect">
            <a:avLst/>
          </a:prstGeom>
          <a:solidFill>
            <a:srgbClr val="99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Outcomes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DFAEADC-7126-4C48-B4BD-71BD00220E26}"/>
              </a:ext>
            </a:extLst>
          </p:cNvPr>
          <p:cNvSpPr/>
          <p:nvPr/>
        </p:nvSpPr>
        <p:spPr>
          <a:xfrm>
            <a:off x="8724190" y="5025182"/>
            <a:ext cx="2232515" cy="476008"/>
          </a:xfrm>
          <a:prstGeom prst="rect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Outcomes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F95BB0F-76AF-4B82-8A66-17DBAB7B8E80}"/>
              </a:ext>
            </a:extLst>
          </p:cNvPr>
          <p:cNvSpPr/>
          <p:nvPr/>
        </p:nvSpPr>
        <p:spPr>
          <a:xfrm>
            <a:off x="8724191" y="4462505"/>
            <a:ext cx="2232516" cy="500104"/>
          </a:xfrm>
          <a:prstGeom prst="rect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i="1" dirty="0">
                <a:solidFill>
                  <a:schemeClr val="tx1"/>
                </a:solidFill>
              </a:rPr>
              <a:t>We will ….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728767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AE476-4773-46BE-8DFF-FB89F2913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573" y="658762"/>
            <a:ext cx="10515600" cy="707462"/>
          </a:xfrm>
        </p:spPr>
        <p:txBody>
          <a:bodyPr/>
          <a:lstStyle/>
          <a:p>
            <a:r>
              <a:rPr lang="en-GB" dirty="0"/>
              <a:t>Feedback from engagement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DACF0-9083-449F-90A1-8B062B2328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573" y="1828800"/>
            <a:ext cx="10515600" cy="3990975"/>
          </a:xfrm>
        </p:spPr>
        <p:txBody>
          <a:bodyPr>
            <a:normAutofit fontScale="77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Priorities are all still relevant – considering adding an additional one around accommodation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Positive feedback about breadth of support available but capacity is an issue due to increased demand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Concerns about delays in diagnosis – further work to do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Develop stronger links with primary care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Increasing numbers of young onset – support needs are different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There is a need to reinstate the dementia action groups/alliances to drive work forward in each area and at a county level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Need for further training including specialist training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Continue to roll out dementia friendly training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Need to explore potential to establish brain cafes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723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AE476-4773-46BE-8DFF-FB89F2913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573" y="658762"/>
            <a:ext cx="10515600" cy="707462"/>
          </a:xfrm>
        </p:spPr>
        <p:txBody>
          <a:bodyPr/>
          <a:lstStyle/>
          <a:p>
            <a:r>
              <a:rPr lang="en-GB" dirty="0"/>
              <a:t>Next steps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7D7FB69-AFD7-1655-3B4C-E8293F022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Share findings of engagement inviting further comments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Please let us know about any issues/gaps/priorities </a:t>
            </a:r>
            <a:r>
              <a:rPr lang="en-GB" dirty="0">
                <a:hlinkClick r:id="rId3"/>
              </a:rPr>
              <a:t>dementia@northyorks.gov.uk</a:t>
            </a:r>
            <a:r>
              <a:rPr lang="en-GB" dirty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Update and launch refreshed strategy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Reinstate dementia groups where they are not running to implement the strategy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Awaiting major conditions final strategy (includes dementia)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1964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FA04995-9AE5-48D2-6814-859B78B6B7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60377" y="1962364"/>
            <a:ext cx="6204075" cy="3322474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4EA72AD-9B93-678B-7453-74445740D2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31" y="76200"/>
            <a:ext cx="5928690" cy="67818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AE6ED24-EBBD-F3BC-D60A-6D7715218EEF}"/>
              </a:ext>
            </a:extLst>
          </p:cNvPr>
          <p:cNvSpPr txBox="1"/>
          <p:nvPr/>
        </p:nvSpPr>
        <p:spPr>
          <a:xfrm>
            <a:off x="6472719" y="585627"/>
            <a:ext cx="4767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National Major Conditions Strategy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59876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NYC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5489"/>
      </a:accent1>
      <a:accent2>
        <a:srgbClr val="347121"/>
      </a:accent2>
      <a:accent3>
        <a:srgbClr val="866243"/>
      </a:accent3>
      <a:accent4>
        <a:srgbClr val="942A86"/>
      </a:accent4>
      <a:accent5>
        <a:srgbClr val="FAC52D"/>
      </a:accent5>
      <a:accent6>
        <a:srgbClr val="70AD47"/>
      </a:accent6>
      <a:hlink>
        <a:srgbClr val="005489"/>
      </a:hlink>
      <a:folHlink>
        <a:srgbClr val="00548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C4E1CC5-54B4-41AA-8DBD-D3A816254C8A}" vid="{F71FE226-ED2E-4992-998E-B43FFC771BC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511</Words>
  <Application>Microsoft Office PowerPoint</Application>
  <PresentationFormat>Widescreen</PresentationFormat>
  <Paragraphs>73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Roboto</vt:lpstr>
      <vt:lpstr>1_Office Theme</vt:lpstr>
      <vt:lpstr>     “Bring Me Sunshine” Strategy Living Well With Dementia  </vt:lpstr>
      <vt:lpstr>Dementia in North Yorkshire: facts and figures</vt:lpstr>
      <vt:lpstr>Facts and figures cont.</vt:lpstr>
      <vt:lpstr>Background</vt:lpstr>
      <vt:lpstr>Principles &amp; Priorities</vt:lpstr>
      <vt:lpstr>Principles &amp; Priorities</vt:lpstr>
      <vt:lpstr>Feedback from engagement</vt:lpstr>
      <vt:lpstr>Next steps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 of living in later life</dc:title>
  <dc:creator>Carly Walker</dc:creator>
  <cp:lastModifiedBy>Kate Senior</cp:lastModifiedBy>
  <cp:revision>30</cp:revision>
  <cp:lastPrinted>2023-09-12T10:13:34Z</cp:lastPrinted>
  <dcterms:created xsi:type="dcterms:W3CDTF">2023-09-12T10:12:05Z</dcterms:created>
  <dcterms:modified xsi:type="dcterms:W3CDTF">2024-02-15T17:09:41Z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ecdfc32-7be5-4b17-9f97-00453388bdd7_Enabled">
    <vt:lpwstr>true</vt:lpwstr>
  </property>
  <property fmtid="{D5CDD505-2E9C-101B-9397-08002B2CF9AE}" pid="3" name="MSIP_Label_3ecdfc32-7be5-4b17-9f97-00453388bdd7_SetDate">
    <vt:lpwstr>2023-09-12T10:13:57Z</vt:lpwstr>
  </property>
  <property fmtid="{D5CDD505-2E9C-101B-9397-08002B2CF9AE}" pid="4" name="MSIP_Label_3ecdfc32-7be5-4b17-9f97-00453388bdd7_Method">
    <vt:lpwstr>Standard</vt:lpwstr>
  </property>
  <property fmtid="{D5CDD505-2E9C-101B-9397-08002B2CF9AE}" pid="5" name="MSIP_Label_3ecdfc32-7be5-4b17-9f97-00453388bdd7_Name">
    <vt:lpwstr>OFFICIAL</vt:lpwstr>
  </property>
  <property fmtid="{D5CDD505-2E9C-101B-9397-08002B2CF9AE}" pid="6" name="MSIP_Label_3ecdfc32-7be5-4b17-9f97-00453388bdd7_SiteId">
    <vt:lpwstr>ad3d9c73-9830-44a1-b487-e1055441c70e</vt:lpwstr>
  </property>
  <property fmtid="{D5CDD505-2E9C-101B-9397-08002B2CF9AE}" pid="7" name="MSIP_Label_3ecdfc32-7be5-4b17-9f97-00453388bdd7_ActionId">
    <vt:lpwstr>b0274973-acbf-4d25-8583-00009410002e</vt:lpwstr>
  </property>
  <property fmtid="{D5CDD505-2E9C-101B-9397-08002B2CF9AE}" pid="8" name="MSIP_Label_3ecdfc32-7be5-4b17-9f97-00453388bdd7_ContentBits">
    <vt:lpwstr>2</vt:lpwstr>
  </property>
</Properties>
</file>