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3" r:id="rId1"/>
    <p:sldMasterId id="2147483654" r:id="rId2"/>
    <p:sldMasterId id="2147483655" r:id="rId3"/>
  </p:sldMasterIdLst>
  <p:notesMasterIdLst>
    <p:notesMasterId r:id="rId1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Lst>
  <p:sldSz cx="9144000" cy="5143500" type="screen16x9"/>
  <p:notesSz cx="6858000" cy="9144000"/>
  <p:embeddedFontLst>
    <p:embeddedFont>
      <p:font typeface="Calibri" panose="020F0502020204030204" pitchFamily="34" charset="0"/>
      <p:regular r:id="rId19"/>
      <p:bold r:id="rId20"/>
      <p:italic r:id="rId21"/>
      <p:boldItalic r:id="rId22"/>
    </p:embeddedFont>
    <p:embeddedFont>
      <p:font typeface="Open Sans" panose="020B0606030504020204" pitchFamily="34" charset="0"/>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Master" Target="slideMasters/slideMaster3.xml"/><Relationship Id="rId21" Type="http://schemas.openxmlformats.org/officeDocument/2006/relationships/font" Target="fonts/font3.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6.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font" Target="fonts/font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799" cy="457200"/>
          </a:xfrm>
          <a:prstGeom prst="rect">
            <a:avLst/>
          </a:prstGeom>
          <a:noFill/>
          <a:ln>
            <a:noFill/>
          </a:ln>
        </p:spPr>
        <p:txBody>
          <a:bodyPr spcFirstLastPara="1" wrap="square" lIns="91425" tIns="91425" rIns="91425" bIns="91425" anchor="t" anchorCtr="0">
            <a:noAutofit/>
          </a:bodyPr>
          <a:lstStyle>
            <a:lvl1pPr marL="0" marR="0" lvl="0"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4572000" marR="0" lvl="7"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6400800" marR="0" lvl="8"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799" cy="457200"/>
          </a:xfrm>
          <a:prstGeom prst="rect">
            <a:avLst/>
          </a:prstGeom>
          <a:noFill/>
          <a:ln>
            <a:noFill/>
          </a:ln>
        </p:spPr>
        <p:txBody>
          <a:bodyPr spcFirstLastPara="1" wrap="square" lIns="91425" tIns="91425" rIns="91425" bIns="91425" anchor="t" anchorCtr="0">
            <a:noAutofit/>
          </a:bodyPr>
          <a:lstStyle>
            <a:lvl1pPr marL="0" marR="0" lvl="0" indent="0" algn="r" rtl="0">
              <a:lnSpc>
                <a:spcPct val="100000"/>
              </a:lnSpc>
              <a:spcBef>
                <a:spcPts val="0"/>
              </a:spcBef>
              <a:spcAft>
                <a:spcPts val="0"/>
              </a:spcAft>
              <a:buClr>
                <a:srgbClr val="000000"/>
              </a:buClr>
              <a:buSzPts val="1400"/>
              <a:buFont typeface="Calibri"/>
              <a:buNone/>
              <a:defRPr sz="1200" b="0" i="0" u="none" strike="noStrike" cap="none">
                <a:solidFill>
                  <a:srgbClr val="000000"/>
                </a:solidFill>
                <a:latin typeface="Calibri"/>
                <a:ea typeface="Calibri"/>
                <a:cs typeface="Calibri"/>
                <a:sym typeface="Calibri"/>
              </a:defRPr>
            </a:lvl1pPr>
            <a:lvl2pPr marL="457200" marR="0" lvl="1"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4572000" marR="0" lvl="7"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6400800" marR="0" lvl="8"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
            <a:headEnd type="none" w="sm" len="sm"/>
            <a:tailEnd type="none" w="sm" len="sm"/>
          </a:ln>
        </p:spPr>
      </p:sp>
      <p:sp>
        <p:nvSpPr>
          <p:cNvPr id="6" name="Google Shape;6;n"/>
          <p:cNvSpPr txBox="1">
            <a:spLocks noGrp="1"/>
          </p:cNvSpPr>
          <p:nvPr>
            <p:ph type="body" idx="1"/>
          </p:nvPr>
        </p:nvSpPr>
        <p:spPr>
          <a:xfrm>
            <a:off x="685800" y="4343400"/>
            <a:ext cx="5486399" cy="41148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0"/>
              </a:spcBef>
              <a:spcAft>
                <a:spcPts val="0"/>
              </a:spcAft>
              <a:buSzPts val="1400"/>
              <a:buFont typeface="Arial"/>
              <a:buNone/>
              <a:defRPr sz="1800" b="0" i="0" u="none" strike="noStrike" cap="none"/>
            </a:lvl1pPr>
            <a:lvl2pPr marL="914400" marR="0" lvl="1" indent="-228600" algn="l" rtl="0">
              <a:spcBef>
                <a:spcPts val="0"/>
              </a:spcBef>
              <a:spcAft>
                <a:spcPts val="0"/>
              </a:spcAft>
              <a:buSzPts val="1400"/>
              <a:buFont typeface="Arial"/>
              <a:buNone/>
              <a:defRPr sz="1800" b="0" i="0" u="none" strike="noStrike" cap="none"/>
            </a:lvl2pPr>
            <a:lvl3pPr marL="1371600" marR="0" lvl="2" indent="-228600" algn="l" rtl="0">
              <a:spcBef>
                <a:spcPts val="0"/>
              </a:spcBef>
              <a:spcAft>
                <a:spcPts val="0"/>
              </a:spcAft>
              <a:buSzPts val="1400"/>
              <a:buFont typeface="Arial"/>
              <a:buNone/>
              <a:defRPr sz="1800" b="0" i="0" u="none" strike="noStrike" cap="none"/>
            </a:lvl3pPr>
            <a:lvl4pPr marL="1828800" marR="0" lvl="3" indent="-228600" algn="l" rtl="0">
              <a:spcBef>
                <a:spcPts val="0"/>
              </a:spcBef>
              <a:spcAft>
                <a:spcPts val="0"/>
              </a:spcAft>
              <a:buSzPts val="1400"/>
              <a:buFont typeface="Arial"/>
              <a:buNone/>
              <a:defRPr sz="1800" b="0" i="0" u="none" strike="noStrike" cap="none"/>
            </a:lvl4pPr>
            <a:lvl5pPr marL="2286000" marR="0" lvl="4" indent="-228600" algn="l" rtl="0">
              <a:spcBef>
                <a:spcPts val="0"/>
              </a:spcBef>
              <a:spcAft>
                <a:spcPts val="0"/>
              </a:spcAft>
              <a:buSzPts val="1400"/>
              <a:buFont typeface="Arial"/>
              <a:buNone/>
              <a:defRPr sz="1800" b="0" i="0" u="none" strike="noStrike" cap="none"/>
            </a:lvl5pPr>
            <a:lvl6pPr marL="2743200" marR="0" lvl="5" indent="-228600" algn="l" rtl="0">
              <a:spcBef>
                <a:spcPts val="0"/>
              </a:spcBef>
              <a:spcAft>
                <a:spcPts val="0"/>
              </a:spcAft>
              <a:buSzPts val="1400"/>
              <a:buFont typeface="Arial"/>
              <a:buNone/>
              <a:defRPr sz="1800" b="0" i="0" u="none" strike="noStrike" cap="none"/>
            </a:lvl6pPr>
            <a:lvl7pPr marL="3200400" marR="0" lvl="6" indent="-228600" algn="l" rtl="0">
              <a:spcBef>
                <a:spcPts val="0"/>
              </a:spcBef>
              <a:spcAft>
                <a:spcPts val="0"/>
              </a:spcAft>
              <a:buSzPts val="1400"/>
              <a:buFont typeface="Arial"/>
              <a:buNone/>
              <a:defRPr sz="1800" b="0" i="0" u="none" strike="noStrike" cap="none"/>
            </a:lvl7pPr>
            <a:lvl8pPr marL="3657600" marR="0" lvl="7" indent="-228600" algn="l" rtl="0">
              <a:spcBef>
                <a:spcPts val="0"/>
              </a:spcBef>
              <a:spcAft>
                <a:spcPts val="0"/>
              </a:spcAft>
              <a:buSzPts val="1400"/>
              <a:buFont typeface="Arial"/>
              <a:buNone/>
              <a:defRPr sz="1800" b="0" i="0" u="none" strike="noStrike" cap="none"/>
            </a:lvl8pPr>
            <a:lvl9pPr marL="4114800" marR="0" lvl="8" indent="-228600" algn="l" rtl="0">
              <a:spcBef>
                <a:spcPts val="0"/>
              </a:spcBef>
              <a:spcAft>
                <a:spcPts val="0"/>
              </a:spcAft>
              <a:buSzPts val="1400"/>
              <a:buFont typeface="Arial"/>
              <a:buNone/>
              <a:defRPr sz="1800" b="0" i="0" u="none" strike="noStrike" cap="none"/>
            </a:lvl9pPr>
          </a:lstStyle>
          <a:p>
            <a:endParaRPr/>
          </a:p>
        </p:txBody>
      </p:sp>
      <p:sp>
        <p:nvSpPr>
          <p:cNvPr id="7" name="Google Shape;7;n"/>
          <p:cNvSpPr txBox="1">
            <a:spLocks noGrp="1"/>
          </p:cNvSpPr>
          <p:nvPr>
            <p:ph type="ftr" idx="11"/>
          </p:nvPr>
        </p:nvSpPr>
        <p:spPr>
          <a:xfrm>
            <a:off x="0" y="8685211"/>
            <a:ext cx="2971799" cy="457200"/>
          </a:xfrm>
          <a:prstGeom prst="rect">
            <a:avLst/>
          </a:prstGeom>
          <a:noFill/>
          <a:ln>
            <a:noFill/>
          </a:ln>
        </p:spPr>
        <p:txBody>
          <a:bodyPr spcFirstLastPara="1" wrap="square" lIns="91425" tIns="91425" rIns="91425" bIns="91425" anchor="b" anchorCtr="0">
            <a:noAutofit/>
          </a:bodyPr>
          <a:lstStyle>
            <a:lvl1pPr marL="0" marR="0" lvl="0"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457200" marR="0" lvl="1"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914400" marR="0" lvl="2"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371600" marR="0" lvl="3"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1828800" marR="0" lvl="4"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286000" marR="0" lvl="5"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4572000" marR="0" lvl="7"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6400800" marR="0" lvl="8" indent="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Font typeface="Calibri"/>
              <a:buNone/>
            </a:pPr>
            <a:fld id="{00000000-1234-1234-1234-123412341234}" type="slidenum">
              <a:rPr lang="en-US" sz="1200" b="0" i="0" u="none" strike="noStrike" cap="none">
                <a:solidFill>
                  <a:srgbClr val="000000"/>
                </a:solidFill>
                <a:latin typeface="Calibri"/>
                <a:ea typeface="Calibri"/>
                <a:cs typeface="Calibri"/>
                <a:sym typeface="Calibri"/>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p4:notes"/>
          <p:cNvSpPr txBox="1">
            <a:spLocks noGrp="1"/>
          </p:cNvSpPr>
          <p:nvPr>
            <p:ph type="body" idx="1"/>
          </p:nvPr>
        </p:nvSpPr>
        <p:spPr>
          <a:xfrm>
            <a:off x="685800" y="4343400"/>
            <a:ext cx="5486399"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1100"/>
              <a:buFont typeface="Arial"/>
              <a:buNone/>
            </a:pPr>
            <a:r>
              <a:rPr lang="en-US" sz="1200">
                <a:solidFill>
                  <a:schemeClr val="dk1"/>
                </a:solidFill>
                <a:latin typeface="Open Sans"/>
                <a:ea typeface="Open Sans"/>
                <a:cs typeface="Open Sans"/>
                <a:sym typeface="Open Sans"/>
              </a:rPr>
              <a:t>Introduce myself.</a:t>
            </a:r>
            <a:endParaRPr sz="1200">
              <a:solidFill>
                <a:schemeClr val="dk1"/>
              </a:solidFill>
              <a:latin typeface="Open Sans"/>
              <a:ea typeface="Open Sans"/>
              <a:cs typeface="Open Sans"/>
              <a:sym typeface="Open Sans"/>
            </a:endParaRPr>
          </a:p>
          <a:p>
            <a:pPr marL="0" lvl="0" indent="0" algn="l" rtl="0">
              <a:spcBef>
                <a:spcPts val="800"/>
              </a:spcBef>
              <a:spcAft>
                <a:spcPts val="0"/>
              </a:spcAft>
              <a:buSzPts val="1100"/>
              <a:buFont typeface="Arial"/>
              <a:buNone/>
            </a:pPr>
            <a:r>
              <a:rPr lang="en-US" sz="1200">
                <a:solidFill>
                  <a:schemeClr val="dk1"/>
                </a:solidFill>
                <a:latin typeface="Open Sans"/>
                <a:ea typeface="Open Sans"/>
                <a:cs typeface="Open Sans"/>
                <a:sym typeface="Open Sans"/>
              </a:rPr>
              <a:t>Energy Team as part of North Yorkshire Citizens Advice and Law centre </a:t>
            </a:r>
            <a:endParaRPr sz="1200">
              <a:solidFill>
                <a:schemeClr val="dk1"/>
              </a:solidFill>
              <a:latin typeface="Open Sans"/>
              <a:ea typeface="Open Sans"/>
              <a:cs typeface="Open Sans"/>
              <a:sym typeface="Open Sans"/>
            </a:endParaRPr>
          </a:p>
          <a:p>
            <a:pPr marL="0" lvl="0" indent="0" algn="l" rtl="0">
              <a:spcBef>
                <a:spcPts val="800"/>
              </a:spcBef>
              <a:spcAft>
                <a:spcPts val="800"/>
              </a:spcAft>
              <a:buClr>
                <a:schemeClr val="dk1"/>
              </a:buClr>
              <a:buSzPts val="1100"/>
              <a:buFont typeface="Arial"/>
              <a:buNone/>
            </a:pPr>
            <a:r>
              <a:rPr lang="en-US" sz="1200">
                <a:solidFill>
                  <a:schemeClr val="dk1"/>
                </a:solidFill>
                <a:latin typeface="Open Sans"/>
                <a:ea typeface="Open Sans"/>
                <a:cs typeface="Open Sans"/>
                <a:sym typeface="Open Sans"/>
              </a:rPr>
              <a:t> The project is part of a partnership of organisations and charities across all areas of North Yorkshire and we work together to alleviate fuel poverty and support communities to stay well</a:t>
            </a:r>
            <a:endParaRPr sz="1400" i="0" u="none" strike="noStrike" cap="none">
              <a:latin typeface="Open Sans"/>
              <a:ea typeface="Open Sans"/>
              <a:cs typeface="Open Sans"/>
              <a:sym typeface="Open Sans"/>
            </a:endParaRPr>
          </a:p>
        </p:txBody>
      </p:sp>
      <p:sp>
        <p:nvSpPr>
          <p:cNvPr id="39" name="Google Shape;3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g230c3f2736a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Font typeface="Arial"/>
              <a:buNone/>
            </a:pPr>
            <a:r>
              <a:rPr lang="en-US" sz="1400">
                <a:latin typeface="Open Sans"/>
                <a:ea typeface="Open Sans"/>
                <a:cs typeface="Open Sans"/>
                <a:sym typeface="Open Sans"/>
              </a:rPr>
              <a:t>The service was set up in 2017 with funding from North Yorkshire County Council (now just North Yorkshire Council) to prevent excess winter deaths. Over the last ⅚ years the project has received funding from a number of other partners. This has allowed us to expand the team to support more clients as well as some pots of funding being available to provide practical or financial support to clients in vulnerable and urgent situations. You can now see the larger numbers of partners who support us. </a:t>
            </a:r>
            <a:endParaRPr sz="1400">
              <a:latin typeface="Open Sans"/>
              <a:ea typeface="Open Sans"/>
              <a:cs typeface="Open Sans"/>
              <a:sym typeface="Open Sans"/>
            </a:endParaRPr>
          </a:p>
          <a:p>
            <a:pPr marL="0" marR="0" lvl="0" indent="0" algn="l" rtl="0">
              <a:spcBef>
                <a:spcPts val="0"/>
              </a:spcBef>
              <a:spcAft>
                <a:spcPts val="0"/>
              </a:spcAft>
              <a:buFont typeface="Arial"/>
              <a:buNone/>
            </a:pPr>
            <a:endParaRPr sz="1400">
              <a:latin typeface="Open Sans"/>
              <a:ea typeface="Open Sans"/>
              <a:cs typeface="Open Sans"/>
              <a:sym typeface="Open Sans"/>
            </a:endParaRPr>
          </a:p>
          <a:p>
            <a:pPr marL="0" marR="0" lvl="0" indent="0" algn="l" rtl="0">
              <a:spcBef>
                <a:spcPts val="0"/>
              </a:spcBef>
              <a:spcAft>
                <a:spcPts val="0"/>
              </a:spcAft>
              <a:buClr>
                <a:srgbClr val="000000"/>
              </a:buClr>
              <a:buFont typeface="Arial"/>
              <a:buNone/>
            </a:pPr>
            <a:endParaRPr sz="1400">
              <a:latin typeface="Open Sans"/>
              <a:ea typeface="Open Sans"/>
              <a:cs typeface="Open Sans"/>
              <a:sym typeface="Open Sans"/>
            </a:endParaRPr>
          </a:p>
        </p:txBody>
      </p:sp>
      <p:sp>
        <p:nvSpPr>
          <p:cNvPr id="50" name="Google Shape;50;g230c3f2736a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230c3f2736a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230c3f2736a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Largest County in the country - this means that we have a real range of clients and areas within our locality. From Scarborough with a lot of poor housing stock and high rates of fuel poverty, to Harrogate with high housing costs, to Ryedale with a lot of off-gas clients and rural poverty as well as the 4 other former council areas. </a:t>
            </a:r>
            <a:endParaRPr/>
          </a:p>
          <a:p>
            <a:pPr marL="0" lvl="0" indent="0" algn="l" rtl="0">
              <a:spcBef>
                <a:spcPts val="0"/>
              </a:spcBef>
              <a:spcAft>
                <a:spcPts val="0"/>
              </a:spcAft>
              <a:buNone/>
            </a:pPr>
            <a:endParaRPr/>
          </a:p>
          <a:p>
            <a:pPr marL="0" lvl="0" indent="0" algn="l" rtl="0">
              <a:spcBef>
                <a:spcPts val="0"/>
              </a:spcBef>
              <a:spcAft>
                <a:spcPts val="0"/>
              </a:spcAft>
              <a:buNone/>
            </a:pPr>
            <a:r>
              <a:rPr lang="en-US"/>
              <a:t>Spread across the various offices to meet clients. As well as admin staff and Gillian who is the project manager. </a:t>
            </a:r>
            <a:endParaRPr/>
          </a:p>
        </p:txBody>
      </p:sp>
      <p:sp>
        <p:nvSpPr>
          <p:cNvPr id="74" name="Google Shape;74;g230c3f2736a_0_51:notes"/>
          <p:cNvSpPr txBox="1">
            <a:spLocks noGrp="1"/>
          </p:cNvSpPr>
          <p:nvPr>
            <p:ph type="sldNum" idx="12"/>
          </p:nvPr>
        </p:nvSpPr>
        <p:spPr>
          <a:xfrm>
            <a:off x="3884612" y="8685211"/>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Calibri"/>
              <a:buNone/>
            </a:pPr>
            <a:fld id="{00000000-1234-1234-1234-123412341234}" type="slidenum">
              <a:rPr lang="en-US"/>
              <a:t>3</a:t>
            </a:fld>
            <a:endParaRPr sz="1400">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25298f33d7b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25298f33d7b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t>From 1st September this year numbers went up in a heatwave - reinforces belief that most will struggle as arrears have grown </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None/>
            </a:pPr>
            <a:endParaRPr/>
          </a:p>
        </p:txBody>
      </p:sp>
      <p:sp>
        <p:nvSpPr>
          <p:cNvPr id="84" name="Google Shape;84;g25298f33d7b_0_16:notes"/>
          <p:cNvSpPr txBox="1">
            <a:spLocks noGrp="1"/>
          </p:cNvSpPr>
          <p:nvPr>
            <p:ph type="sldNum" idx="12"/>
          </p:nvPr>
        </p:nvSpPr>
        <p:spPr>
          <a:xfrm>
            <a:off x="3884612" y="8685211"/>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Calibri"/>
              <a:buNone/>
            </a:pPr>
            <a:fld id="{00000000-1234-1234-1234-123412341234}" type="slidenum">
              <a:rPr lang="en-US"/>
              <a:t>4</a:t>
            </a:fld>
            <a:endParaRPr sz="1400">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280ce15de15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280ce15de15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a:solidFill>
                  <a:srgbClr val="004B88"/>
                </a:solidFill>
                <a:latin typeface="Open Sans"/>
                <a:ea typeface="Open Sans"/>
                <a:cs typeface="Open Sans"/>
                <a:sym typeface="Open Sans"/>
              </a:rPr>
              <a:t> Winter different to last year. Lots of demand for our service for debt - seeing more people with fuel debts. Moved from credit/mortgage. Now for household bills and seeing those coming in fuel debt. </a:t>
            </a:r>
            <a:endParaRPr>
              <a:solidFill>
                <a:srgbClr val="004B88"/>
              </a:solidFill>
              <a:latin typeface="Open Sans"/>
              <a:ea typeface="Open Sans"/>
              <a:cs typeface="Open Sans"/>
              <a:sym typeface="Open Sans"/>
            </a:endParaRPr>
          </a:p>
          <a:p>
            <a:pPr marL="0" lvl="0" indent="0" algn="l" rtl="0">
              <a:lnSpc>
                <a:spcPct val="115000"/>
              </a:lnSpc>
              <a:spcBef>
                <a:spcPts val="1600"/>
              </a:spcBef>
              <a:spcAft>
                <a:spcPts val="0"/>
              </a:spcAft>
              <a:buNone/>
            </a:pPr>
            <a:r>
              <a:rPr lang="en-US">
                <a:solidFill>
                  <a:srgbClr val="004B88"/>
                </a:solidFill>
                <a:latin typeface="Open Sans"/>
                <a:ea typeface="Open Sans"/>
                <a:cs typeface="Open Sans"/>
                <a:sym typeface="Open Sans"/>
              </a:rPr>
              <a:t>Cit A National team 1 in 4 - 27% of pop behind on at least 1 bill - </a:t>
            </a:r>
            <a:endParaRPr>
              <a:solidFill>
                <a:srgbClr val="004B88"/>
              </a:solidFill>
              <a:latin typeface="Open Sans"/>
              <a:ea typeface="Open Sans"/>
              <a:cs typeface="Open Sans"/>
              <a:sym typeface="Open Sans"/>
            </a:endParaRPr>
          </a:p>
          <a:p>
            <a:pPr marL="0" lvl="0" indent="0" algn="l" rtl="0">
              <a:lnSpc>
                <a:spcPct val="115000"/>
              </a:lnSpc>
              <a:spcBef>
                <a:spcPts val="1600"/>
              </a:spcBef>
              <a:spcAft>
                <a:spcPts val="0"/>
              </a:spcAft>
              <a:buNone/>
            </a:pPr>
            <a:r>
              <a:rPr lang="en-US">
                <a:solidFill>
                  <a:srgbClr val="004B88"/>
                </a:solidFill>
                <a:latin typeface="Open Sans"/>
                <a:ea typeface="Open Sans"/>
                <a:cs typeface="Open Sans"/>
                <a:sym typeface="Open Sans"/>
              </a:rPr>
              <a:t>about a 75% increase in fuel debt. High bills lead to high debt.</a:t>
            </a:r>
            <a:endParaRPr>
              <a:solidFill>
                <a:srgbClr val="004B88"/>
              </a:solidFill>
              <a:latin typeface="Open Sans"/>
              <a:ea typeface="Open Sans"/>
              <a:cs typeface="Open Sans"/>
              <a:sym typeface="Open Sans"/>
            </a:endParaRPr>
          </a:p>
          <a:p>
            <a:pPr marL="0" lvl="0" indent="0" algn="l" rtl="0">
              <a:lnSpc>
                <a:spcPct val="115000"/>
              </a:lnSpc>
              <a:spcBef>
                <a:spcPts val="1600"/>
              </a:spcBef>
              <a:spcAft>
                <a:spcPts val="0"/>
              </a:spcAft>
              <a:buClr>
                <a:schemeClr val="dk1"/>
              </a:buClr>
              <a:buSzPts val="1100"/>
              <a:buFont typeface="Arial"/>
              <a:buNone/>
            </a:pPr>
            <a:endParaRPr>
              <a:solidFill>
                <a:srgbClr val="004B88"/>
              </a:solidFill>
              <a:latin typeface="Open Sans"/>
              <a:ea typeface="Open Sans"/>
              <a:cs typeface="Open Sans"/>
              <a:sym typeface="Open Sans"/>
            </a:endParaRPr>
          </a:p>
          <a:p>
            <a:pPr marL="0" lvl="0" indent="0" algn="l" rtl="0">
              <a:spcBef>
                <a:spcPts val="1600"/>
              </a:spcBef>
              <a:spcAft>
                <a:spcPts val="0"/>
              </a:spcAft>
              <a:buNone/>
            </a:pPr>
            <a:endParaRPr/>
          </a:p>
        </p:txBody>
      </p:sp>
      <p:sp>
        <p:nvSpPr>
          <p:cNvPr id="91" name="Google Shape;91;g280ce15de15_0_103:notes"/>
          <p:cNvSpPr txBox="1">
            <a:spLocks noGrp="1"/>
          </p:cNvSpPr>
          <p:nvPr>
            <p:ph type="sldNum" idx="12"/>
          </p:nvPr>
        </p:nvSpPr>
        <p:spPr>
          <a:xfrm>
            <a:off x="3884612" y="8685211"/>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Calibri"/>
              <a:buNone/>
            </a:pPr>
            <a:fld id="{00000000-1234-1234-1234-123412341234}" type="slidenum">
              <a:rPr lang="en-US"/>
              <a:t>5</a:t>
            </a:fld>
            <a:endParaRPr sz="1400">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280ce15de15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800"/>
              </a:spcAft>
              <a:buClr>
                <a:schemeClr val="dk1"/>
              </a:buClr>
              <a:buSzPts val="1100"/>
              <a:buFont typeface="Arial"/>
              <a:buNone/>
            </a:pPr>
            <a:endParaRPr sz="1400" i="0" u="none" strike="noStrike" cap="none">
              <a:latin typeface="Open Sans"/>
              <a:ea typeface="Open Sans"/>
              <a:cs typeface="Open Sans"/>
              <a:sym typeface="Open Sans"/>
            </a:endParaRPr>
          </a:p>
        </p:txBody>
      </p:sp>
      <p:sp>
        <p:nvSpPr>
          <p:cNvPr id="98" name="Google Shape;98;g280ce15de15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12ec3090e63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12ec3090e63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sz="1200">
                <a:solidFill>
                  <a:schemeClr val="dk1"/>
                </a:solidFill>
                <a:latin typeface="Open Sans"/>
                <a:ea typeface="Open Sans"/>
                <a:cs typeface="Open Sans"/>
                <a:sym typeface="Open Sans"/>
              </a:rPr>
              <a:t> We work with a range of partner organisations to reach as many people as possible – a key access channel is the Single Point of Contact - this telephone line can be accessed through our dedicated website – we also offer an online referral form to self refer or for use by partners to refer their clients. Our mobile van and advice bus helps us to deliver outreach sessions in the community and also gives additional access for clients in rural areas.  We offer face to face drop in sessions at our 8 local offices and deliver 22 regular outreach sessions (including a bus and van that can reach remote areas).  </a:t>
            </a:r>
            <a:endParaRPr sz="1200">
              <a:solidFill>
                <a:schemeClr val="dk1"/>
              </a:solidFill>
              <a:latin typeface="Open Sans"/>
              <a:ea typeface="Open Sans"/>
              <a:cs typeface="Open Sans"/>
              <a:sym typeface="Open Sans"/>
            </a:endParaRPr>
          </a:p>
          <a:p>
            <a:pPr marL="0" lvl="0" indent="0" algn="l" rtl="0">
              <a:spcBef>
                <a:spcPts val="800"/>
              </a:spcBef>
              <a:spcAft>
                <a:spcPts val="0"/>
              </a:spcAft>
              <a:buNone/>
            </a:pPr>
            <a:endParaRPr/>
          </a:p>
        </p:txBody>
      </p:sp>
      <p:sp>
        <p:nvSpPr>
          <p:cNvPr id="104" name="Google Shape;104;g12ec3090e63_0_196:notes"/>
          <p:cNvSpPr txBox="1">
            <a:spLocks noGrp="1"/>
          </p:cNvSpPr>
          <p:nvPr>
            <p:ph type="sldNum" idx="12"/>
          </p:nvPr>
        </p:nvSpPr>
        <p:spPr>
          <a:xfrm>
            <a:off x="3884612" y="8685211"/>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Calibri"/>
              <a:buNone/>
            </a:pPr>
            <a:fld id="{00000000-1234-1234-1234-123412341234}" type="slidenum">
              <a:rPr lang="en-US"/>
              <a:t>7</a:t>
            </a:fld>
            <a:endParaRPr sz="1400">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280ce15de15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280ce15de15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280ce15de15_0_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280ce15de15_0_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80ce15de15_0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800"/>
              </a:spcAft>
              <a:buClr>
                <a:schemeClr val="dk1"/>
              </a:buClr>
              <a:buSzPts val="1100"/>
              <a:buFont typeface="Arial"/>
              <a:buNone/>
            </a:pPr>
            <a:endParaRPr sz="1400" i="0" u="none" strike="noStrike" cap="none">
              <a:latin typeface="Open Sans"/>
              <a:ea typeface="Open Sans"/>
              <a:cs typeface="Open Sans"/>
              <a:sym typeface="Open Sans"/>
            </a:endParaRPr>
          </a:p>
        </p:txBody>
      </p:sp>
      <p:sp>
        <p:nvSpPr>
          <p:cNvPr id="135" name="Google Shape;135;g280ce15de15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196d7523374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196d7523374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200">
              <a:solidFill>
                <a:schemeClr val="dk1"/>
              </a:solidFill>
              <a:latin typeface="Open Sans"/>
              <a:ea typeface="Open Sans"/>
              <a:cs typeface="Open Sans"/>
              <a:sym typeface="Open Sans"/>
            </a:endParaRPr>
          </a:p>
        </p:txBody>
      </p:sp>
      <p:sp>
        <p:nvSpPr>
          <p:cNvPr id="141" name="Google Shape;141;g196d7523374_0_56:notes"/>
          <p:cNvSpPr txBox="1">
            <a:spLocks noGrp="1"/>
          </p:cNvSpPr>
          <p:nvPr>
            <p:ph type="sldNum" idx="12"/>
          </p:nvPr>
        </p:nvSpPr>
        <p:spPr>
          <a:xfrm>
            <a:off x="3884612" y="8685211"/>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Calibri"/>
              <a:buNone/>
            </a:pPr>
            <a:fld id="{00000000-1234-1234-1234-123412341234}" type="slidenum">
              <a:rPr lang="en-US"/>
              <a:t>11</a:t>
            </a:fld>
            <a:endParaRPr sz="1400">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2819d0810ab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2819d0810ab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g2819d0810ab_0_13:notes"/>
          <p:cNvSpPr txBox="1">
            <a:spLocks noGrp="1"/>
          </p:cNvSpPr>
          <p:nvPr>
            <p:ph type="sldNum" idx="12"/>
          </p:nvPr>
        </p:nvSpPr>
        <p:spPr>
          <a:xfrm>
            <a:off x="3884612" y="8685211"/>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Calibri"/>
              <a:buNone/>
            </a:pPr>
            <a:fld id="{00000000-1234-1234-1234-123412341234}" type="slidenum">
              <a:rPr lang="en-US"/>
              <a:t>12</a:t>
            </a:fld>
            <a:endParaRPr sz="1400">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cb2dcd5261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cb2dcd5261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6" name="Google Shape;156;gcb2dcd5261_0_62:notes"/>
          <p:cNvSpPr txBox="1">
            <a:spLocks noGrp="1"/>
          </p:cNvSpPr>
          <p:nvPr>
            <p:ph type="sldNum" idx="12"/>
          </p:nvPr>
        </p:nvSpPr>
        <p:spPr>
          <a:xfrm>
            <a:off x="3884612" y="8685211"/>
            <a:ext cx="2971800" cy="4572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Calibri"/>
              <a:buNone/>
            </a:pPr>
            <a:fld id="{00000000-1234-1234-1234-123412341234}" type="slidenum">
              <a:rPr lang="en-US"/>
              <a:t>13</a:t>
            </a:fld>
            <a:endParaRPr sz="1400">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5:notes"/>
          <p:cNvSpPr txBox="1">
            <a:spLocks noGrp="1"/>
          </p:cNvSpPr>
          <p:nvPr>
            <p:ph type="body" idx="1"/>
          </p:nvPr>
        </p:nvSpPr>
        <p:spPr>
          <a:xfrm>
            <a:off x="685800" y="4343400"/>
            <a:ext cx="5486399" cy="4114800"/>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Font typeface="Arial"/>
              <a:buNone/>
            </a:pPr>
            <a:endParaRPr sz="1800" b="0" i="0" u="none" strike="noStrike" cap="none"/>
          </a:p>
        </p:txBody>
      </p:sp>
      <p:sp>
        <p:nvSpPr>
          <p:cNvPr id="163" name="Google Shape;16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ritage cover slide">
  <p:cSld name="Heritage cover slide">
    <p:spTree>
      <p:nvGrpSpPr>
        <p:cNvPr id="1" name="Shape 12"/>
        <p:cNvGrpSpPr/>
        <p:nvPr/>
      </p:nvGrpSpPr>
      <p:grpSpPr>
        <a:xfrm>
          <a:off x="0" y="0"/>
          <a:ext cx="0" cy="0"/>
          <a:chOff x="0" y="0"/>
          <a:chExt cx="0" cy="0"/>
        </a:xfrm>
      </p:grpSpPr>
      <p:sp>
        <p:nvSpPr>
          <p:cNvPr id="13" name="Google Shape;13;p2"/>
          <p:cNvSpPr txBox="1">
            <a:spLocks noGrp="1"/>
          </p:cNvSpPr>
          <p:nvPr>
            <p:ph type="title"/>
          </p:nvPr>
        </p:nvSpPr>
        <p:spPr>
          <a:xfrm>
            <a:off x="157161" y="215900"/>
            <a:ext cx="5424486" cy="2270124"/>
          </a:xfrm>
          <a:prstGeom prst="rect">
            <a:avLst/>
          </a:prstGeom>
          <a:noFill/>
          <a:ln>
            <a:noFill/>
          </a:ln>
        </p:spPr>
        <p:txBody>
          <a:bodyPr spcFirstLastPara="1" wrap="square" lIns="91425" tIns="91425" rIns="91425" bIns="91425" anchor="t" anchorCtr="0">
            <a:noAutofit/>
          </a:bodyPr>
          <a:lstStyle>
            <a:lvl1pPr marL="0" marR="0" lvl="0" indent="0" algn="l" rtl="0">
              <a:lnSpc>
                <a:spcPct val="100000"/>
              </a:lnSpc>
              <a:spcBef>
                <a:spcPts val="0"/>
              </a:spcBef>
              <a:spcAft>
                <a:spcPts val="0"/>
              </a:spcAft>
              <a:buClr>
                <a:schemeClr val="dk1"/>
              </a:buClr>
              <a:buSzPts val="1400"/>
              <a:buFont typeface="Open Sans"/>
              <a:buNone/>
              <a:defRPr sz="4400" b="1" i="0" u="none" strike="noStrike" cap="none">
                <a:solidFill>
                  <a:schemeClr val="dk1"/>
                </a:solidFill>
                <a:latin typeface="Open Sans"/>
                <a:ea typeface="Open Sans"/>
                <a:cs typeface="Open Sans"/>
                <a:sym typeface="Open Sans"/>
              </a:defRPr>
            </a:lvl1pPr>
            <a:lvl2pPr lvl="1" indent="0">
              <a:spcBef>
                <a:spcPts val="0"/>
              </a:spcBef>
              <a:spcAft>
                <a:spcPts val="0"/>
              </a:spcAft>
              <a:buSzPts val="1400"/>
              <a:buFont typeface="Arial"/>
              <a:buNone/>
              <a:defRPr sz="1800"/>
            </a:lvl2pPr>
            <a:lvl3pPr lvl="2" indent="0">
              <a:spcBef>
                <a:spcPts val="0"/>
              </a:spcBef>
              <a:spcAft>
                <a:spcPts val="0"/>
              </a:spcAft>
              <a:buSzPts val="1400"/>
              <a:buFont typeface="Arial"/>
              <a:buNone/>
              <a:defRPr sz="1800"/>
            </a:lvl3pPr>
            <a:lvl4pPr lvl="3" indent="0">
              <a:spcBef>
                <a:spcPts val="0"/>
              </a:spcBef>
              <a:spcAft>
                <a:spcPts val="0"/>
              </a:spcAft>
              <a:buSzPts val="1400"/>
              <a:buFont typeface="Arial"/>
              <a:buNone/>
              <a:defRPr sz="1800"/>
            </a:lvl4pPr>
            <a:lvl5pPr lvl="4" indent="0">
              <a:spcBef>
                <a:spcPts val="0"/>
              </a:spcBef>
              <a:spcAft>
                <a:spcPts val="0"/>
              </a:spcAft>
              <a:buSzPts val="1400"/>
              <a:buFont typeface="Arial"/>
              <a:buNone/>
              <a:defRPr sz="1800"/>
            </a:lvl5pPr>
            <a:lvl6pPr lvl="5" indent="0">
              <a:spcBef>
                <a:spcPts val="0"/>
              </a:spcBef>
              <a:spcAft>
                <a:spcPts val="0"/>
              </a:spcAft>
              <a:buSzPts val="1400"/>
              <a:buFont typeface="Arial"/>
              <a:buNone/>
              <a:defRPr sz="1800"/>
            </a:lvl6pPr>
            <a:lvl7pPr lvl="6" indent="0">
              <a:spcBef>
                <a:spcPts val="0"/>
              </a:spcBef>
              <a:spcAft>
                <a:spcPts val="0"/>
              </a:spcAft>
              <a:buSzPts val="1400"/>
              <a:buFont typeface="Arial"/>
              <a:buNone/>
              <a:defRPr sz="1800"/>
            </a:lvl7pPr>
            <a:lvl8pPr lvl="7" indent="0">
              <a:spcBef>
                <a:spcPts val="0"/>
              </a:spcBef>
              <a:spcAft>
                <a:spcPts val="0"/>
              </a:spcAft>
              <a:buSzPts val="1400"/>
              <a:buFont typeface="Arial"/>
              <a:buNone/>
              <a:defRPr sz="1800"/>
            </a:lvl8pPr>
            <a:lvl9pPr lvl="8" indent="0">
              <a:spcBef>
                <a:spcPts val="0"/>
              </a:spcBef>
              <a:spcAft>
                <a:spcPts val="0"/>
              </a:spcAft>
              <a:buSzPts val="1400"/>
              <a:buFont typeface="Arial"/>
              <a:buNone/>
              <a:defRPr sz="1800"/>
            </a:lvl9pPr>
          </a:lstStyle>
          <a:p>
            <a:endParaRPr/>
          </a:p>
        </p:txBody>
      </p:sp>
      <p:sp>
        <p:nvSpPr>
          <p:cNvPr id="14" name="Google Shape;14;p2"/>
          <p:cNvSpPr txBox="1">
            <a:spLocks noGrp="1"/>
          </p:cNvSpPr>
          <p:nvPr>
            <p:ph type="body" idx="1"/>
          </p:nvPr>
        </p:nvSpPr>
        <p:spPr>
          <a:xfrm>
            <a:off x="5775160" y="3923632"/>
            <a:ext cx="3195052" cy="1038224"/>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ext content slide">
  <p:cSld name="Text content slide">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214610" y="206375"/>
            <a:ext cx="8229600" cy="8574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400"/>
              <a:buFont typeface="Open Sans"/>
              <a:buNone/>
              <a:defRPr sz="3200" b="1" i="0" u="none" strike="noStrike" cap="none">
                <a:solidFill>
                  <a:schemeClr val="dk1"/>
                </a:solidFill>
                <a:latin typeface="Open Sans"/>
                <a:ea typeface="Open Sans"/>
                <a:cs typeface="Open Sans"/>
                <a:sym typeface="Open Sans"/>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
        <p:nvSpPr>
          <p:cNvPr id="20" name="Google Shape;20;p4"/>
          <p:cNvSpPr txBox="1">
            <a:spLocks noGrp="1"/>
          </p:cNvSpPr>
          <p:nvPr>
            <p:ph type="body" idx="1"/>
          </p:nvPr>
        </p:nvSpPr>
        <p:spPr>
          <a:xfrm>
            <a:off x="214610" y="1200150"/>
            <a:ext cx="4109100" cy="33942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1pPr>
            <a:lvl2pPr marL="914400" marR="0" lvl="1"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2pPr>
            <a:lvl3pPr marL="1371600" marR="0" lvl="2"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3pPr>
            <a:lvl4pPr marL="1828800" marR="0" lvl="3"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4pPr>
            <a:lvl5pPr marL="2286000" marR="0" lvl="4"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fographic or graph content slide">
  <p:cSld name="Infographic or graph content slide">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214610" y="206375"/>
            <a:ext cx="8229600" cy="8574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400"/>
              <a:buFont typeface="Open Sans"/>
              <a:buNone/>
              <a:defRPr sz="3200" b="1" i="0" u="none" strike="noStrike" cap="none">
                <a:solidFill>
                  <a:schemeClr val="dk1"/>
                </a:solidFill>
                <a:latin typeface="Open Sans"/>
                <a:ea typeface="Open Sans"/>
                <a:cs typeface="Open Sans"/>
                <a:sym typeface="Open Sans"/>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
        <p:nvSpPr>
          <p:cNvPr id="23" name="Google Shape;23;p5"/>
          <p:cNvSpPr txBox="1">
            <a:spLocks noGrp="1"/>
          </p:cNvSpPr>
          <p:nvPr>
            <p:ph type="body" idx="1"/>
          </p:nvPr>
        </p:nvSpPr>
        <p:spPr>
          <a:xfrm>
            <a:off x="214312" y="1143000"/>
            <a:ext cx="8704200" cy="38799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1pPr>
            <a:lvl2pPr marL="914400" marR="0" lvl="1"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2pPr>
            <a:lvl3pPr marL="1371600" marR="0" lvl="2"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3pPr>
            <a:lvl4pPr marL="1828800" marR="0" lvl="3"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4pPr>
            <a:lvl5pPr marL="2286000" marR="0" lvl="4"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6" name="Google Shape;26;p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228600" rtl="0">
              <a:spcBef>
                <a:spcPts val="400"/>
              </a:spcBef>
              <a:spcAft>
                <a:spcPts val="0"/>
              </a:spcAft>
              <a:buSzPts val="1400"/>
              <a:buNone/>
              <a:defRPr/>
            </a:lvl1pPr>
            <a:lvl2pPr marL="914400" lvl="1" indent="-228600" rtl="0">
              <a:spcBef>
                <a:spcPts val="400"/>
              </a:spcBef>
              <a:spcAft>
                <a:spcPts val="0"/>
              </a:spcAft>
              <a:buSzPts val="1400"/>
              <a:buNone/>
              <a:defRPr/>
            </a:lvl2pPr>
            <a:lvl3pPr marL="1371600" lvl="2" indent="-228600" rtl="0">
              <a:spcBef>
                <a:spcPts val="400"/>
              </a:spcBef>
              <a:spcAft>
                <a:spcPts val="0"/>
              </a:spcAft>
              <a:buSzPts val="1400"/>
              <a:buNone/>
              <a:defRPr/>
            </a:lvl3pPr>
            <a:lvl4pPr marL="1828800" lvl="3" indent="-228600" rtl="0">
              <a:spcBef>
                <a:spcPts val="400"/>
              </a:spcBef>
              <a:spcAft>
                <a:spcPts val="0"/>
              </a:spcAft>
              <a:buSzPts val="1400"/>
              <a:buNone/>
              <a:defRPr/>
            </a:lvl4pPr>
            <a:lvl5pPr marL="2286000" lvl="4" indent="-228600" rtl="0">
              <a:spcBef>
                <a:spcPts val="400"/>
              </a:spcBef>
              <a:spcAft>
                <a:spcPts val="0"/>
              </a:spcAft>
              <a:buSzPts val="1400"/>
              <a:buNone/>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Heritage end slide">
  <p:cSld name="Heritage end slide">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178934" y="206375"/>
            <a:ext cx="8229600" cy="85725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400"/>
              <a:buFont typeface="Open Sans"/>
              <a:buNone/>
              <a:defRPr sz="4400" b="1" i="0" u="none" strike="noStrike" cap="none">
                <a:solidFill>
                  <a:schemeClr val="dk1"/>
                </a:solidFill>
                <a:latin typeface="Open Sans"/>
                <a:ea typeface="Open Sans"/>
                <a:cs typeface="Open Sans"/>
                <a:sym typeface="Open Sans"/>
              </a:defRPr>
            </a:lvl1pPr>
            <a:lvl2pPr lvl="1" indent="0">
              <a:spcBef>
                <a:spcPts val="0"/>
              </a:spcBef>
              <a:spcAft>
                <a:spcPts val="0"/>
              </a:spcAft>
              <a:buSzPts val="1400"/>
              <a:buFont typeface="Arial"/>
              <a:buNone/>
              <a:defRPr sz="1800"/>
            </a:lvl2pPr>
            <a:lvl3pPr lvl="2" indent="0">
              <a:spcBef>
                <a:spcPts val="0"/>
              </a:spcBef>
              <a:spcAft>
                <a:spcPts val="0"/>
              </a:spcAft>
              <a:buSzPts val="1400"/>
              <a:buFont typeface="Arial"/>
              <a:buNone/>
              <a:defRPr sz="1800"/>
            </a:lvl3pPr>
            <a:lvl4pPr lvl="3" indent="0">
              <a:spcBef>
                <a:spcPts val="0"/>
              </a:spcBef>
              <a:spcAft>
                <a:spcPts val="0"/>
              </a:spcAft>
              <a:buSzPts val="1400"/>
              <a:buFont typeface="Arial"/>
              <a:buNone/>
              <a:defRPr sz="1800"/>
            </a:lvl4pPr>
            <a:lvl5pPr lvl="4" indent="0">
              <a:spcBef>
                <a:spcPts val="0"/>
              </a:spcBef>
              <a:spcAft>
                <a:spcPts val="0"/>
              </a:spcAft>
              <a:buSzPts val="1400"/>
              <a:buFont typeface="Arial"/>
              <a:buNone/>
              <a:defRPr sz="1800"/>
            </a:lvl5pPr>
            <a:lvl6pPr lvl="5" indent="0">
              <a:spcBef>
                <a:spcPts val="0"/>
              </a:spcBef>
              <a:spcAft>
                <a:spcPts val="0"/>
              </a:spcAft>
              <a:buSzPts val="1400"/>
              <a:buFont typeface="Arial"/>
              <a:buNone/>
              <a:defRPr sz="1800"/>
            </a:lvl6pPr>
            <a:lvl7pPr lvl="6" indent="0">
              <a:spcBef>
                <a:spcPts val="0"/>
              </a:spcBef>
              <a:spcAft>
                <a:spcPts val="0"/>
              </a:spcAft>
              <a:buSzPts val="1400"/>
              <a:buFont typeface="Arial"/>
              <a:buNone/>
              <a:defRPr sz="1800"/>
            </a:lvl7pPr>
            <a:lvl8pPr lvl="7" indent="0">
              <a:spcBef>
                <a:spcPts val="0"/>
              </a:spcBef>
              <a:spcAft>
                <a:spcPts val="0"/>
              </a:spcAft>
              <a:buSzPts val="1400"/>
              <a:buFont typeface="Arial"/>
              <a:buNone/>
              <a:defRPr sz="1800"/>
            </a:lvl8pPr>
            <a:lvl9pPr lvl="8" indent="0">
              <a:spcBef>
                <a:spcPts val="0"/>
              </a:spcBef>
              <a:spcAft>
                <a:spcPts val="0"/>
              </a:spcAft>
              <a:buSzPts val="1400"/>
              <a:buFont typeface="Arial"/>
              <a:buNone/>
              <a:defRPr sz="1800"/>
            </a:lvl9pPr>
          </a:lstStyle>
          <a:p>
            <a:endParaRPr/>
          </a:p>
        </p:txBody>
      </p:sp>
      <p:sp>
        <p:nvSpPr>
          <p:cNvPr id="36" name="Google Shape;36;p8"/>
          <p:cNvSpPr txBox="1">
            <a:spLocks noGrp="1"/>
          </p:cNvSpPr>
          <p:nvPr>
            <p:ph type="body" idx="1"/>
          </p:nvPr>
        </p:nvSpPr>
        <p:spPr>
          <a:xfrm>
            <a:off x="178934" y="1200150"/>
            <a:ext cx="8229600" cy="155399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5.xml"/><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157161" y="215900"/>
            <a:ext cx="5424486" cy="2270124"/>
          </a:xfrm>
          <a:prstGeom prst="rect">
            <a:avLst/>
          </a:prstGeom>
          <a:noFill/>
          <a:ln>
            <a:noFill/>
          </a:ln>
        </p:spPr>
        <p:txBody>
          <a:bodyPr spcFirstLastPara="1" wrap="square" lIns="91425" tIns="91425" rIns="91425" bIns="91425" anchor="t" anchorCtr="0">
            <a:noAutofit/>
          </a:bodyPr>
          <a:lstStyle>
            <a:lvl1pPr marL="0" marR="0" lvl="0" indent="0" algn="l" rtl="0">
              <a:lnSpc>
                <a:spcPct val="100000"/>
              </a:lnSpc>
              <a:spcBef>
                <a:spcPts val="0"/>
              </a:spcBef>
              <a:spcAft>
                <a:spcPts val="0"/>
              </a:spcAft>
              <a:buClr>
                <a:schemeClr val="dk1"/>
              </a:buClr>
              <a:buSzPts val="1400"/>
              <a:buFont typeface="Open Sans"/>
              <a:buNone/>
              <a:defRPr sz="4400" b="1" i="0" u="none" strike="noStrike" cap="none">
                <a:solidFill>
                  <a:schemeClr val="dk1"/>
                </a:solidFill>
                <a:latin typeface="Open Sans"/>
                <a:ea typeface="Open Sans"/>
                <a:cs typeface="Open Sans"/>
                <a:sym typeface="Open Sans"/>
              </a:defRPr>
            </a:lvl1pPr>
            <a:lvl2pPr lvl="1" indent="0">
              <a:spcBef>
                <a:spcPts val="0"/>
              </a:spcBef>
              <a:spcAft>
                <a:spcPts val="0"/>
              </a:spcAft>
              <a:buSzPts val="1400"/>
              <a:buFont typeface="Arial"/>
              <a:buNone/>
              <a:defRPr sz="1800"/>
            </a:lvl2pPr>
            <a:lvl3pPr lvl="2" indent="0">
              <a:spcBef>
                <a:spcPts val="0"/>
              </a:spcBef>
              <a:spcAft>
                <a:spcPts val="0"/>
              </a:spcAft>
              <a:buSzPts val="1400"/>
              <a:buFont typeface="Arial"/>
              <a:buNone/>
              <a:defRPr sz="1800"/>
            </a:lvl3pPr>
            <a:lvl4pPr lvl="3" indent="0">
              <a:spcBef>
                <a:spcPts val="0"/>
              </a:spcBef>
              <a:spcAft>
                <a:spcPts val="0"/>
              </a:spcAft>
              <a:buSzPts val="1400"/>
              <a:buFont typeface="Arial"/>
              <a:buNone/>
              <a:defRPr sz="1800"/>
            </a:lvl4pPr>
            <a:lvl5pPr lvl="4" indent="0">
              <a:spcBef>
                <a:spcPts val="0"/>
              </a:spcBef>
              <a:spcAft>
                <a:spcPts val="0"/>
              </a:spcAft>
              <a:buSzPts val="1400"/>
              <a:buFont typeface="Arial"/>
              <a:buNone/>
              <a:defRPr sz="1800"/>
            </a:lvl5pPr>
            <a:lvl6pPr lvl="5" indent="0">
              <a:spcBef>
                <a:spcPts val="0"/>
              </a:spcBef>
              <a:spcAft>
                <a:spcPts val="0"/>
              </a:spcAft>
              <a:buSzPts val="1400"/>
              <a:buFont typeface="Arial"/>
              <a:buNone/>
              <a:defRPr sz="1800"/>
            </a:lvl6pPr>
            <a:lvl7pPr lvl="6" indent="0">
              <a:spcBef>
                <a:spcPts val="0"/>
              </a:spcBef>
              <a:spcAft>
                <a:spcPts val="0"/>
              </a:spcAft>
              <a:buSzPts val="1400"/>
              <a:buFont typeface="Arial"/>
              <a:buNone/>
              <a:defRPr sz="1800"/>
            </a:lvl7pPr>
            <a:lvl8pPr lvl="7" indent="0">
              <a:spcBef>
                <a:spcPts val="0"/>
              </a:spcBef>
              <a:spcAft>
                <a:spcPts val="0"/>
              </a:spcAft>
              <a:buSzPts val="1400"/>
              <a:buFont typeface="Arial"/>
              <a:buNone/>
              <a:defRPr sz="1800"/>
            </a:lvl8pPr>
            <a:lvl9pPr lvl="8" indent="0">
              <a:spcBef>
                <a:spcPts val="0"/>
              </a:spcBef>
              <a:spcAft>
                <a:spcPts val="0"/>
              </a:spcAft>
              <a:buSzPts val="1400"/>
              <a:buFont typeface="Arial"/>
              <a:buNone/>
              <a:defRPr sz="1800"/>
            </a:lvl9pPr>
          </a:lstStyle>
          <a:p>
            <a:endParaRPr/>
          </a:p>
        </p:txBody>
      </p:sp>
      <p:sp>
        <p:nvSpPr>
          <p:cNvPr id="11" name="Google Shape;11;p1"/>
          <p:cNvSpPr txBox="1">
            <a:spLocks noGrp="1"/>
          </p:cNvSpPr>
          <p:nvPr>
            <p:ph type="body" idx="1"/>
          </p:nvPr>
        </p:nvSpPr>
        <p:spPr>
          <a:xfrm>
            <a:off x="5772150" y="3175000"/>
            <a:ext cx="2914649" cy="1419225"/>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Lst>
  <mc:AlternateContent xmlns:mc="http://schemas.openxmlformats.org/markup-compatibility/2006" xmlns:p14="http://schemas.microsoft.com/office/powerpoint/2010/main">
    <mc:Choice Requires="p14">
      <p:transition spd="slow">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214312" y="206375"/>
            <a:ext cx="8229600" cy="8574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400"/>
              <a:buFont typeface="Open Sans"/>
              <a:buNone/>
              <a:defRPr sz="3200" b="1" i="0" u="none" strike="noStrike" cap="none">
                <a:solidFill>
                  <a:schemeClr val="dk1"/>
                </a:solidFill>
                <a:latin typeface="Open Sans"/>
                <a:ea typeface="Open Sans"/>
                <a:cs typeface="Open Sans"/>
                <a:sym typeface="Open Sans"/>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
        <p:nvSpPr>
          <p:cNvPr id="17" name="Google Shape;17;p3"/>
          <p:cNvSpPr txBox="1">
            <a:spLocks noGrp="1"/>
          </p:cNvSpPr>
          <p:nvPr>
            <p:ph type="body" idx="1"/>
          </p:nvPr>
        </p:nvSpPr>
        <p:spPr>
          <a:xfrm>
            <a:off x="214312" y="1200150"/>
            <a:ext cx="4110000" cy="33942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1pPr>
            <a:lvl2pPr marL="914400" marR="0" lvl="1"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2pPr>
            <a:lvl3pPr marL="1371600" marR="0" lvl="2"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3pPr>
            <a:lvl4pPr marL="1828800" marR="0" lvl="3"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4pPr>
            <a:lvl5pPr marL="2286000" marR="0" lvl="4"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8"/>
        <p:cNvGrpSpPr/>
        <p:nvPr/>
      </p:nvGrpSpPr>
      <p:grpSpPr>
        <a:xfrm>
          <a:off x="0" y="0"/>
          <a:ext cx="0" cy="0"/>
          <a:chOff x="0" y="0"/>
          <a:chExt cx="0" cy="0"/>
        </a:xfrm>
      </p:grpSpPr>
      <p:pic>
        <p:nvPicPr>
          <p:cNvPr id="29" name="Google Shape;29;p7" descr="socialmedia_youtube.png"/>
          <p:cNvPicPr preferRelativeResize="0"/>
          <p:nvPr/>
        </p:nvPicPr>
        <p:blipFill rotWithShape="1">
          <a:blip r:embed="rId3">
            <a:alphaModFix/>
          </a:blip>
          <a:srcRect/>
          <a:stretch/>
        </p:blipFill>
        <p:spPr>
          <a:xfrm>
            <a:off x="257175" y="3930650"/>
            <a:ext cx="766762" cy="820737"/>
          </a:xfrm>
          <a:prstGeom prst="rect">
            <a:avLst/>
          </a:prstGeom>
          <a:noFill/>
          <a:ln>
            <a:noFill/>
          </a:ln>
        </p:spPr>
      </p:pic>
      <p:pic>
        <p:nvPicPr>
          <p:cNvPr id="30" name="Google Shape;30;p7"/>
          <p:cNvPicPr preferRelativeResize="0"/>
          <p:nvPr/>
        </p:nvPicPr>
        <p:blipFill rotWithShape="1">
          <a:blip r:embed="rId4">
            <a:alphaModFix/>
          </a:blip>
          <a:srcRect/>
          <a:stretch/>
        </p:blipFill>
        <p:spPr>
          <a:xfrm>
            <a:off x="1192212" y="3930650"/>
            <a:ext cx="766762" cy="820737"/>
          </a:xfrm>
          <a:prstGeom prst="rect">
            <a:avLst/>
          </a:prstGeom>
          <a:noFill/>
          <a:ln>
            <a:noFill/>
          </a:ln>
        </p:spPr>
      </p:pic>
      <p:pic>
        <p:nvPicPr>
          <p:cNvPr id="31" name="Google Shape;31;p7"/>
          <p:cNvPicPr preferRelativeResize="0"/>
          <p:nvPr/>
        </p:nvPicPr>
        <p:blipFill rotWithShape="1">
          <a:blip r:embed="rId5">
            <a:alphaModFix/>
          </a:blip>
          <a:srcRect/>
          <a:stretch/>
        </p:blipFill>
        <p:spPr>
          <a:xfrm>
            <a:off x="2127250" y="3930650"/>
            <a:ext cx="766762" cy="820737"/>
          </a:xfrm>
          <a:prstGeom prst="rect">
            <a:avLst/>
          </a:prstGeom>
          <a:noFill/>
          <a:ln>
            <a:noFill/>
          </a:ln>
        </p:spPr>
      </p:pic>
      <p:sp>
        <p:nvSpPr>
          <p:cNvPr id="32" name="Google Shape;32;p7"/>
          <p:cNvSpPr txBox="1">
            <a:spLocks noGrp="1"/>
          </p:cNvSpPr>
          <p:nvPr>
            <p:ph type="title"/>
          </p:nvPr>
        </p:nvSpPr>
        <p:spPr>
          <a:xfrm>
            <a:off x="457200" y="206375"/>
            <a:ext cx="8229600" cy="85725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400"/>
              <a:buFont typeface="Open Sans"/>
              <a:buNone/>
              <a:defRPr sz="4400" b="1" i="0" u="none" strike="noStrike" cap="none">
                <a:solidFill>
                  <a:schemeClr val="dk1"/>
                </a:solidFill>
                <a:latin typeface="Open Sans"/>
                <a:ea typeface="Open Sans"/>
                <a:cs typeface="Open Sans"/>
                <a:sym typeface="Open Sans"/>
              </a:defRPr>
            </a:lvl1pPr>
            <a:lvl2pPr lvl="1" indent="0">
              <a:spcBef>
                <a:spcPts val="0"/>
              </a:spcBef>
              <a:spcAft>
                <a:spcPts val="0"/>
              </a:spcAft>
              <a:buSzPts val="1400"/>
              <a:buFont typeface="Arial"/>
              <a:buNone/>
              <a:defRPr sz="1800"/>
            </a:lvl2pPr>
            <a:lvl3pPr lvl="2" indent="0">
              <a:spcBef>
                <a:spcPts val="0"/>
              </a:spcBef>
              <a:spcAft>
                <a:spcPts val="0"/>
              </a:spcAft>
              <a:buSzPts val="1400"/>
              <a:buFont typeface="Arial"/>
              <a:buNone/>
              <a:defRPr sz="1800"/>
            </a:lvl3pPr>
            <a:lvl4pPr lvl="3" indent="0">
              <a:spcBef>
                <a:spcPts val="0"/>
              </a:spcBef>
              <a:spcAft>
                <a:spcPts val="0"/>
              </a:spcAft>
              <a:buSzPts val="1400"/>
              <a:buFont typeface="Arial"/>
              <a:buNone/>
              <a:defRPr sz="1800"/>
            </a:lvl4pPr>
            <a:lvl5pPr lvl="4" indent="0">
              <a:spcBef>
                <a:spcPts val="0"/>
              </a:spcBef>
              <a:spcAft>
                <a:spcPts val="0"/>
              </a:spcAft>
              <a:buSzPts val="1400"/>
              <a:buFont typeface="Arial"/>
              <a:buNone/>
              <a:defRPr sz="1800"/>
            </a:lvl5pPr>
            <a:lvl6pPr lvl="5" indent="0">
              <a:spcBef>
                <a:spcPts val="0"/>
              </a:spcBef>
              <a:spcAft>
                <a:spcPts val="0"/>
              </a:spcAft>
              <a:buSzPts val="1400"/>
              <a:buFont typeface="Arial"/>
              <a:buNone/>
              <a:defRPr sz="1800"/>
            </a:lvl6pPr>
            <a:lvl7pPr lvl="6" indent="0">
              <a:spcBef>
                <a:spcPts val="0"/>
              </a:spcBef>
              <a:spcAft>
                <a:spcPts val="0"/>
              </a:spcAft>
              <a:buSzPts val="1400"/>
              <a:buFont typeface="Arial"/>
              <a:buNone/>
              <a:defRPr sz="1800"/>
            </a:lvl7pPr>
            <a:lvl8pPr lvl="7" indent="0">
              <a:spcBef>
                <a:spcPts val="0"/>
              </a:spcBef>
              <a:spcAft>
                <a:spcPts val="0"/>
              </a:spcAft>
              <a:buSzPts val="1400"/>
              <a:buFont typeface="Arial"/>
              <a:buNone/>
              <a:defRPr sz="1800"/>
            </a:lvl8pPr>
            <a:lvl9pPr lvl="8" indent="0">
              <a:spcBef>
                <a:spcPts val="0"/>
              </a:spcBef>
              <a:spcAft>
                <a:spcPts val="0"/>
              </a:spcAft>
              <a:buSzPts val="1400"/>
              <a:buFont typeface="Arial"/>
              <a:buNone/>
              <a:defRPr sz="1800"/>
            </a:lvl9pPr>
          </a:lstStyle>
          <a:p>
            <a:endParaRPr/>
          </a:p>
        </p:txBody>
      </p:sp>
      <p:sp>
        <p:nvSpPr>
          <p:cNvPr id="33" name="Google Shape;33;p7"/>
          <p:cNvSpPr txBox="1">
            <a:spLocks noGrp="1"/>
          </p:cNvSpPr>
          <p:nvPr>
            <p:ph type="body" idx="1"/>
          </p:nvPr>
        </p:nvSpPr>
        <p:spPr>
          <a:xfrm>
            <a:off x="457200" y="1200150"/>
            <a:ext cx="8229600" cy="1554162"/>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400"/>
              </a:spcBef>
              <a:spcAft>
                <a:spcPts val="0"/>
              </a:spcAft>
              <a:buClr>
                <a:schemeClr val="dk1"/>
              </a:buClr>
              <a:buSzPts val="1400"/>
              <a:buFont typeface="Arial"/>
              <a:buNone/>
              <a:defRPr sz="2000" b="0" i="0" u="none" strike="noStrike" cap="none">
                <a:solidFill>
                  <a:schemeClr val="dk1"/>
                </a:solidFill>
                <a:latin typeface="Open Sans"/>
                <a:ea typeface="Open Sans"/>
                <a:cs typeface="Open Sans"/>
                <a:sym typeface="Open Sans"/>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2" r:id="rId1"/>
  </p:sldLayoutIdLst>
  <mc:AlternateContent xmlns:mc="http://schemas.openxmlformats.org/markup-compatibility/2006" xmlns:p14="http://schemas.microsoft.com/office/powerpoint/2010/main">
    <mc:Choice Requires="p14">
      <p:transition spd="slow">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11" Type="http://schemas.openxmlformats.org/officeDocument/2006/relationships/image" Target="../media/image8.png"/><Relationship Id="rId5" Type="http://schemas.openxmlformats.org/officeDocument/2006/relationships/image" Target="../media/image11.png"/><Relationship Id="rId10" Type="http://schemas.openxmlformats.org/officeDocument/2006/relationships/image" Target="../media/image15.jpg"/><Relationship Id="rId4" Type="http://schemas.openxmlformats.org/officeDocument/2006/relationships/image" Target="../media/image10.png"/><Relationship Id="rId9"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wnw@northyorkslca.org.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cany.org.uk/contact/visit-us/" TargetMode="External"/><Relationship Id="rId5" Type="http://schemas.openxmlformats.org/officeDocument/2006/relationships/hyperlink" Target="https://www.cany.org.uk/" TargetMode="External"/><Relationship Id="rId4" Type="http://schemas.openxmlformats.org/officeDocument/2006/relationships/hyperlink" Target="https://warmandwell.org.uk/Referral-For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0"/>
        <p:cNvGrpSpPr/>
        <p:nvPr/>
      </p:nvGrpSpPr>
      <p:grpSpPr>
        <a:xfrm>
          <a:off x="0" y="0"/>
          <a:ext cx="0" cy="0"/>
          <a:chOff x="0" y="0"/>
          <a:chExt cx="0" cy="0"/>
        </a:xfrm>
      </p:grpSpPr>
      <p:sp>
        <p:nvSpPr>
          <p:cNvPr id="41" name="Google Shape;41;p9"/>
          <p:cNvSpPr txBox="1">
            <a:spLocks noGrp="1"/>
          </p:cNvSpPr>
          <p:nvPr>
            <p:ph type="title"/>
          </p:nvPr>
        </p:nvSpPr>
        <p:spPr>
          <a:xfrm>
            <a:off x="281825" y="331431"/>
            <a:ext cx="4964100" cy="2270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Font typeface="Open Sans"/>
              <a:buNone/>
            </a:pPr>
            <a:r>
              <a:rPr lang="en-US" sz="3900">
                <a:solidFill>
                  <a:srgbClr val="004B88"/>
                </a:solidFill>
              </a:rPr>
              <a:t>Warm &amp; Well in North Yorkshire</a:t>
            </a:r>
            <a:endParaRPr sz="3900">
              <a:solidFill>
                <a:srgbClr val="004B88"/>
              </a:solidFill>
            </a:endParaRPr>
          </a:p>
          <a:p>
            <a:pPr marL="0" lvl="0" indent="0" algn="l" rtl="0">
              <a:lnSpc>
                <a:spcPct val="115000"/>
              </a:lnSpc>
              <a:spcBef>
                <a:spcPts val="0"/>
              </a:spcBef>
              <a:spcAft>
                <a:spcPts val="0"/>
              </a:spcAft>
              <a:buNone/>
            </a:pPr>
            <a:endParaRPr sz="1200">
              <a:solidFill>
                <a:srgbClr val="0B5394"/>
              </a:solidFill>
              <a:highlight>
                <a:srgbClr val="FFFFFF"/>
              </a:highlight>
              <a:latin typeface="Arial"/>
              <a:ea typeface="Arial"/>
              <a:cs typeface="Arial"/>
              <a:sym typeface="Arial"/>
            </a:endParaRPr>
          </a:p>
          <a:p>
            <a:pPr marL="0" marR="0" lvl="0" indent="0" algn="l" rtl="0">
              <a:lnSpc>
                <a:spcPct val="100000"/>
              </a:lnSpc>
              <a:spcBef>
                <a:spcPts val="0"/>
              </a:spcBef>
              <a:spcAft>
                <a:spcPts val="0"/>
              </a:spcAft>
              <a:buClr>
                <a:schemeClr val="dk1"/>
              </a:buClr>
              <a:buFont typeface="Open Sans"/>
              <a:buNone/>
            </a:pPr>
            <a:endParaRPr sz="2800"/>
          </a:p>
        </p:txBody>
      </p:sp>
      <p:pic>
        <p:nvPicPr>
          <p:cNvPr id="42" name="Google Shape;42;p9"/>
          <p:cNvPicPr preferRelativeResize="0"/>
          <p:nvPr/>
        </p:nvPicPr>
        <p:blipFill>
          <a:blip r:embed="rId3">
            <a:alphaModFix/>
          </a:blip>
          <a:stretch>
            <a:fillRect/>
          </a:stretch>
        </p:blipFill>
        <p:spPr>
          <a:xfrm>
            <a:off x="6389425" y="422675"/>
            <a:ext cx="2437049" cy="3300977"/>
          </a:xfrm>
          <a:prstGeom prst="rect">
            <a:avLst/>
          </a:prstGeom>
          <a:noFill/>
          <a:ln>
            <a:noFill/>
          </a:ln>
        </p:spPr>
      </p:pic>
      <p:pic>
        <p:nvPicPr>
          <p:cNvPr id="43" name="Google Shape;43;p9"/>
          <p:cNvPicPr preferRelativeResize="0"/>
          <p:nvPr/>
        </p:nvPicPr>
        <p:blipFill rotWithShape="1">
          <a:blip r:embed="rId4">
            <a:alphaModFix/>
          </a:blip>
          <a:srcRect/>
          <a:stretch/>
        </p:blipFill>
        <p:spPr>
          <a:xfrm>
            <a:off x="281814" y="4279819"/>
            <a:ext cx="2012520" cy="514207"/>
          </a:xfrm>
          <a:prstGeom prst="rect">
            <a:avLst/>
          </a:prstGeom>
          <a:noFill/>
          <a:ln>
            <a:noFill/>
          </a:ln>
        </p:spPr>
      </p:pic>
      <p:pic>
        <p:nvPicPr>
          <p:cNvPr id="44" name="Google Shape;44;p9"/>
          <p:cNvPicPr preferRelativeResize="0"/>
          <p:nvPr/>
        </p:nvPicPr>
        <p:blipFill rotWithShape="1">
          <a:blip r:embed="rId5">
            <a:alphaModFix/>
          </a:blip>
          <a:srcRect l="-19650" r="5403" b="-14246"/>
          <a:stretch/>
        </p:blipFill>
        <p:spPr>
          <a:xfrm>
            <a:off x="4269346" y="4321375"/>
            <a:ext cx="2491019" cy="491830"/>
          </a:xfrm>
          <a:prstGeom prst="rect">
            <a:avLst/>
          </a:prstGeom>
          <a:noFill/>
          <a:ln>
            <a:noFill/>
          </a:ln>
        </p:spPr>
      </p:pic>
      <p:pic>
        <p:nvPicPr>
          <p:cNvPr id="45" name="Google Shape;45;p9"/>
          <p:cNvPicPr preferRelativeResize="0"/>
          <p:nvPr/>
        </p:nvPicPr>
        <p:blipFill rotWithShape="1">
          <a:blip r:embed="rId6">
            <a:alphaModFix/>
          </a:blip>
          <a:srcRect t="-11750" b="11749"/>
          <a:stretch/>
        </p:blipFill>
        <p:spPr>
          <a:xfrm>
            <a:off x="2524625" y="4098750"/>
            <a:ext cx="2087477" cy="729726"/>
          </a:xfrm>
          <a:prstGeom prst="rect">
            <a:avLst/>
          </a:prstGeom>
          <a:noFill/>
          <a:ln>
            <a:noFill/>
          </a:ln>
        </p:spPr>
      </p:pic>
      <p:sp>
        <p:nvSpPr>
          <p:cNvPr id="46" name="Google Shape;46;p9"/>
          <p:cNvSpPr txBox="1"/>
          <p:nvPr/>
        </p:nvSpPr>
        <p:spPr>
          <a:xfrm>
            <a:off x="281825" y="3281275"/>
            <a:ext cx="88311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a:latin typeface="Open Sans"/>
                <a:ea typeface="Open Sans"/>
                <a:cs typeface="Open Sans"/>
                <a:sym typeface="Open Sans"/>
              </a:rPr>
              <a:t>Mark Boyer</a:t>
            </a:r>
            <a:endParaRPr>
              <a:latin typeface="Open Sans"/>
              <a:ea typeface="Open Sans"/>
              <a:cs typeface="Open Sans"/>
              <a:sym typeface="Open Sans"/>
            </a:endParaRPr>
          </a:p>
          <a:p>
            <a:pPr marL="0" lvl="0" indent="0" algn="l" rtl="0">
              <a:spcBef>
                <a:spcPts val="0"/>
              </a:spcBef>
              <a:spcAft>
                <a:spcPts val="0"/>
              </a:spcAft>
              <a:buNone/>
            </a:pPr>
            <a:r>
              <a:rPr lang="en-US">
                <a:latin typeface="Open Sans"/>
                <a:ea typeface="Open Sans"/>
                <a:cs typeface="Open Sans"/>
                <a:sym typeface="Open Sans"/>
              </a:rPr>
              <a:t>Energy Team Leader</a:t>
            </a:r>
            <a:endParaRPr>
              <a:latin typeface="Open Sans"/>
              <a:ea typeface="Open Sans"/>
              <a:cs typeface="Open Sans"/>
              <a:sym typeface="Open Sans"/>
            </a:endParaRPr>
          </a:p>
        </p:txBody>
      </p:sp>
      <p:pic>
        <p:nvPicPr>
          <p:cNvPr id="47" name="Google Shape;47;p9"/>
          <p:cNvPicPr preferRelativeResize="0"/>
          <p:nvPr/>
        </p:nvPicPr>
        <p:blipFill>
          <a:blip r:embed="rId7">
            <a:alphaModFix/>
          </a:blip>
          <a:stretch>
            <a:fillRect/>
          </a:stretch>
        </p:blipFill>
        <p:spPr>
          <a:xfrm>
            <a:off x="6999164" y="4202325"/>
            <a:ext cx="1637961" cy="729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pic>
        <p:nvPicPr>
          <p:cNvPr id="52" name="Google Shape;52;p10"/>
          <p:cNvPicPr preferRelativeResize="0"/>
          <p:nvPr/>
        </p:nvPicPr>
        <p:blipFill>
          <a:blip r:embed="rId3">
            <a:alphaModFix/>
          </a:blip>
          <a:stretch>
            <a:fillRect/>
          </a:stretch>
        </p:blipFill>
        <p:spPr>
          <a:xfrm>
            <a:off x="50300" y="733200"/>
            <a:ext cx="1990725" cy="952500"/>
          </a:xfrm>
          <a:prstGeom prst="rect">
            <a:avLst/>
          </a:prstGeom>
          <a:noFill/>
          <a:ln>
            <a:noFill/>
          </a:ln>
        </p:spPr>
      </p:pic>
      <p:pic>
        <p:nvPicPr>
          <p:cNvPr id="53" name="Google Shape;53;p10"/>
          <p:cNvPicPr preferRelativeResize="0"/>
          <p:nvPr/>
        </p:nvPicPr>
        <p:blipFill rotWithShape="1">
          <a:blip r:embed="rId4">
            <a:alphaModFix/>
          </a:blip>
          <a:srcRect t="21609" b="22596"/>
          <a:stretch/>
        </p:blipFill>
        <p:spPr>
          <a:xfrm>
            <a:off x="6003620" y="360813"/>
            <a:ext cx="2329830" cy="885825"/>
          </a:xfrm>
          <a:prstGeom prst="rect">
            <a:avLst/>
          </a:prstGeom>
          <a:noFill/>
          <a:ln>
            <a:noFill/>
          </a:ln>
        </p:spPr>
      </p:pic>
      <p:pic>
        <p:nvPicPr>
          <p:cNvPr id="54" name="Google Shape;54;p10"/>
          <p:cNvPicPr preferRelativeResize="0"/>
          <p:nvPr/>
        </p:nvPicPr>
        <p:blipFill rotWithShape="1">
          <a:blip r:embed="rId5">
            <a:alphaModFix/>
          </a:blip>
          <a:srcRect b="18126"/>
          <a:stretch/>
        </p:blipFill>
        <p:spPr>
          <a:xfrm>
            <a:off x="6981221" y="2052775"/>
            <a:ext cx="1779379" cy="538713"/>
          </a:xfrm>
          <a:prstGeom prst="rect">
            <a:avLst/>
          </a:prstGeom>
          <a:noFill/>
          <a:ln>
            <a:noFill/>
          </a:ln>
        </p:spPr>
      </p:pic>
      <p:pic>
        <p:nvPicPr>
          <p:cNvPr id="55" name="Google Shape;55;p10"/>
          <p:cNvPicPr preferRelativeResize="0"/>
          <p:nvPr/>
        </p:nvPicPr>
        <p:blipFill rotWithShape="1">
          <a:blip r:embed="rId6">
            <a:alphaModFix/>
          </a:blip>
          <a:srcRect l="9973" r="11435" b="7373"/>
          <a:stretch/>
        </p:blipFill>
        <p:spPr>
          <a:xfrm>
            <a:off x="7205175" y="3344050"/>
            <a:ext cx="988528" cy="1161950"/>
          </a:xfrm>
          <a:prstGeom prst="rect">
            <a:avLst/>
          </a:prstGeom>
          <a:noFill/>
          <a:ln>
            <a:noFill/>
          </a:ln>
        </p:spPr>
      </p:pic>
      <p:pic>
        <p:nvPicPr>
          <p:cNvPr id="56" name="Google Shape;56;p10"/>
          <p:cNvPicPr preferRelativeResize="0"/>
          <p:nvPr/>
        </p:nvPicPr>
        <p:blipFill rotWithShape="1">
          <a:blip r:embed="rId7">
            <a:alphaModFix/>
          </a:blip>
          <a:srcRect l="6629" t="16015" r="77623" b="62884"/>
          <a:stretch/>
        </p:blipFill>
        <p:spPr>
          <a:xfrm>
            <a:off x="3722762" y="222750"/>
            <a:ext cx="1336875" cy="1161950"/>
          </a:xfrm>
          <a:prstGeom prst="rect">
            <a:avLst/>
          </a:prstGeom>
          <a:noFill/>
          <a:ln>
            <a:noFill/>
          </a:ln>
        </p:spPr>
      </p:pic>
      <p:cxnSp>
        <p:nvCxnSpPr>
          <p:cNvPr id="57" name="Google Shape;57;p10"/>
          <p:cNvCxnSpPr/>
          <p:nvPr/>
        </p:nvCxnSpPr>
        <p:spPr>
          <a:xfrm>
            <a:off x="1955000" y="2445138"/>
            <a:ext cx="928800" cy="11100"/>
          </a:xfrm>
          <a:prstGeom prst="straightConnector1">
            <a:avLst/>
          </a:prstGeom>
          <a:noFill/>
          <a:ln w="28575" cap="flat" cmpd="sng">
            <a:solidFill>
              <a:schemeClr val="dk2"/>
            </a:solidFill>
            <a:prstDash val="solid"/>
            <a:round/>
            <a:headEnd type="none" w="med" len="med"/>
            <a:tailEnd type="none" w="med" len="med"/>
          </a:ln>
        </p:spPr>
      </p:cxnSp>
      <p:cxnSp>
        <p:nvCxnSpPr>
          <p:cNvPr id="58" name="Google Shape;58;p10"/>
          <p:cNvCxnSpPr/>
          <p:nvPr/>
        </p:nvCxnSpPr>
        <p:spPr>
          <a:xfrm rot="10800000" flipH="1">
            <a:off x="2435884" y="2970542"/>
            <a:ext cx="747900" cy="752400"/>
          </a:xfrm>
          <a:prstGeom prst="straightConnector1">
            <a:avLst/>
          </a:prstGeom>
          <a:noFill/>
          <a:ln w="28575" cap="flat" cmpd="sng">
            <a:solidFill>
              <a:schemeClr val="dk2"/>
            </a:solidFill>
            <a:prstDash val="solid"/>
            <a:round/>
            <a:headEnd type="none" w="med" len="med"/>
            <a:tailEnd type="none" w="med" len="med"/>
          </a:ln>
        </p:spPr>
      </p:cxnSp>
      <p:cxnSp>
        <p:nvCxnSpPr>
          <p:cNvPr id="59" name="Google Shape;59;p10"/>
          <p:cNvCxnSpPr/>
          <p:nvPr/>
        </p:nvCxnSpPr>
        <p:spPr>
          <a:xfrm rot="10800000">
            <a:off x="1922900" y="1626350"/>
            <a:ext cx="915600" cy="299100"/>
          </a:xfrm>
          <a:prstGeom prst="straightConnector1">
            <a:avLst/>
          </a:prstGeom>
          <a:noFill/>
          <a:ln w="28575" cap="flat" cmpd="sng">
            <a:solidFill>
              <a:schemeClr val="dk2"/>
            </a:solidFill>
            <a:prstDash val="solid"/>
            <a:round/>
            <a:headEnd type="none" w="med" len="med"/>
            <a:tailEnd type="none" w="med" len="med"/>
          </a:ln>
        </p:spPr>
      </p:cxnSp>
      <p:cxnSp>
        <p:nvCxnSpPr>
          <p:cNvPr id="60" name="Google Shape;60;p10"/>
          <p:cNvCxnSpPr/>
          <p:nvPr/>
        </p:nvCxnSpPr>
        <p:spPr>
          <a:xfrm rot="10800000" flipH="1">
            <a:off x="4191000" y="1246750"/>
            <a:ext cx="2400" cy="588000"/>
          </a:xfrm>
          <a:prstGeom prst="straightConnector1">
            <a:avLst/>
          </a:prstGeom>
          <a:noFill/>
          <a:ln w="28575" cap="flat" cmpd="sng">
            <a:solidFill>
              <a:schemeClr val="dk2"/>
            </a:solidFill>
            <a:prstDash val="solid"/>
            <a:round/>
            <a:headEnd type="none" w="med" len="med"/>
            <a:tailEnd type="none" w="med" len="med"/>
          </a:ln>
        </p:spPr>
      </p:cxnSp>
      <p:cxnSp>
        <p:nvCxnSpPr>
          <p:cNvPr id="61" name="Google Shape;61;p10"/>
          <p:cNvCxnSpPr/>
          <p:nvPr/>
        </p:nvCxnSpPr>
        <p:spPr>
          <a:xfrm rot="10800000" flipH="1">
            <a:off x="6248400" y="1152600"/>
            <a:ext cx="454800" cy="789300"/>
          </a:xfrm>
          <a:prstGeom prst="straightConnector1">
            <a:avLst/>
          </a:prstGeom>
          <a:noFill/>
          <a:ln w="28575" cap="flat" cmpd="sng">
            <a:solidFill>
              <a:schemeClr val="dk2"/>
            </a:solidFill>
            <a:prstDash val="solid"/>
            <a:round/>
            <a:headEnd type="none" w="med" len="med"/>
            <a:tailEnd type="none" w="med" len="med"/>
          </a:ln>
        </p:spPr>
      </p:cxnSp>
      <p:cxnSp>
        <p:nvCxnSpPr>
          <p:cNvPr id="62" name="Google Shape;62;p10"/>
          <p:cNvCxnSpPr/>
          <p:nvPr/>
        </p:nvCxnSpPr>
        <p:spPr>
          <a:xfrm>
            <a:off x="6334125" y="2574125"/>
            <a:ext cx="649500" cy="17400"/>
          </a:xfrm>
          <a:prstGeom prst="straightConnector1">
            <a:avLst/>
          </a:prstGeom>
          <a:noFill/>
          <a:ln w="28575" cap="flat" cmpd="sng">
            <a:solidFill>
              <a:schemeClr val="dk2"/>
            </a:solidFill>
            <a:prstDash val="solid"/>
            <a:round/>
            <a:headEnd type="none" w="med" len="med"/>
            <a:tailEnd type="none" w="med" len="med"/>
          </a:ln>
        </p:spPr>
      </p:cxnSp>
      <p:cxnSp>
        <p:nvCxnSpPr>
          <p:cNvPr id="63" name="Google Shape;63;p10"/>
          <p:cNvCxnSpPr/>
          <p:nvPr/>
        </p:nvCxnSpPr>
        <p:spPr>
          <a:xfrm rot="10800000">
            <a:off x="6334125" y="2979050"/>
            <a:ext cx="960900" cy="693600"/>
          </a:xfrm>
          <a:prstGeom prst="straightConnector1">
            <a:avLst/>
          </a:prstGeom>
          <a:noFill/>
          <a:ln w="28575" cap="flat" cmpd="sng">
            <a:solidFill>
              <a:schemeClr val="dk2"/>
            </a:solidFill>
            <a:prstDash val="solid"/>
            <a:round/>
            <a:headEnd type="none" w="med" len="med"/>
            <a:tailEnd type="none" w="med" len="med"/>
          </a:ln>
        </p:spPr>
      </p:cxnSp>
      <p:pic>
        <p:nvPicPr>
          <p:cNvPr id="64" name="Google Shape;64;p10"/>
          <p:cNvPicPr preferRelativeResize="0"/>
          <p:nvPr/>
        </p:nvPicPr>
        <p:blipFill rotWithShape="1">
          <a:blip r:embed="rId8">
            <a:alphaModFix/>
          </a:blip>
          <a:srcRect/>
          <a:stretch/>
        </p:blipFill>
        <p:spPr>
          <a:xfrm>
            <a:off x="2838508" y="1959742"/>
            <a:ext cx="3466983" cy="885825"/>
          </a:xfrm>
          <a:prstGeom prst="rect">
            <a:avLst/>
          </a:prstGeom>
          <a:noFill/>
          <a:ln>
            <a:noFill/>
          </a:ln>
        </p:spPr>
      </p:pic>
      <p:cxnSp>
        <p:nvCxnSpPr>
          <p:cNvPr id="65" name="Google Shape;65;p10"/>
          <p:cNvCxnSpPr/>
          <p:nvPr/>
        </p:nvCxnSpPr>
        <p:spPr>
          <a:xfrm rot="10800000">
            <a:off x="4898375" y="2979050"/>
            <a:ext cx="21300" cy="846600"/>
          </a:xfrm>
          <a:prstGeom prst="straightConnector1">
            <a:avLst/>
          </a:prstGeom>
          <a:noFill/>
          <a:ln w="28575" cap="flat" cmpd="sng">
            <a:solidFill>
              <a:schemeClr val="dk2"/>
            </a:solidFill>
            <a:prstDash val="solid"/>
            <a:round/>
            <a:headEnd type="none" w="med" len="med"/>
            <a:tailEnd type="none" w="med" len="med"/>
          </a:ln>
        </p:spPr>
      </p:cxnSp>
      <p:pic>
        <p:nvPicPr>
          <p:cNvPr id="66" name="Google Shape;66;p10"/>
          <p:cNvPicPr preferRelativeResize="0"/>
          <p:nvPr/>
        </p:nvPicPr>
        <p:blipFill>
          <a:blip r:embed="rId9">
            <a:alphaModFix/>
          </a:blip>
          <a:stretch>
            <a:fillRect/>
          </a:stretch>
        </p:blipFill>
        <p:spPr>
          <a:xfrm>
            <a:off x="618125" y="1894725"/>
            <a:ext cx="1161928" cy="1161950"/>
          </a:xfrm>
          <a:prstGeom prst="rect">
            <a:avLst/>
          </a:prstGeom>
          <a:noFill/>
          <a:ln>
            <a:noFill/>
          </a:ln>
        </p:spPr>
      </p:pic>
      <p:pic>
        <p:nvPicPr>
          <p:cNvPr id="67" name="Google Shape;67;p10"/>
          <p:cNvPicPr preferRelativeResize="0"/>
          <p:nvPr/>
        </p:nvPicPr>
        <p:blipFill rotWithShape="1">
          <a:blip r:embed="rId10">
            <a:alphaModFix/>
          </a:blip>
          <a:srcRect l="6038" r="6064" b="28042"/>
          <a:stretch/>
        </p:blipFill>
        <p:spPr>
          <a:xfrm>
            <a:off x="844440" y="3617851"/>
            <a:ext cx="2339341" cy="913130"/>
          </a:xfrm>
          <a:prstGeom prst="rect">
            <a:avLst/>
          </a:prstGeom>
          <a:noFill/>
          <a:ln>
            <a:noFill/>
          </a:ln>
        </p:spPr>
      </p:pic>
      <p:sp>
        <p:nvSpPr>
          <p:cNvPr id="68" name="Google Shape;68;p10"/>
          <p:cNvSpPr txBox="1"/>
          <p:nvPr/>
        </p:nvSpPr>
        <p:spPr>
          <a:xfrm>
            <a:off x="2069425" y="45500"/>
            <a:ext cx="1480800" cy="1339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500" b="1">
                <a:solidFill>
                  <a:srgbClr val="005F9A"/>
                </a:solidFill>
                <a:latin typeface="Open Sans"/>
                <a:ea typeface="Open Sans"/>
                <a:cs typeface="Open Sans"/>
                <a:sym typeface="Open Sans"/>
              </a:rPr>
              <a:t>Energy Industry Voluntary Redress Scheme</a:t>
            </a:r>
            <a:endParaRPr sz="1500" b="1">
              <a:solidFill>
                <a:srgbClr val="005F9A"/>
              </a:solidFill>
              <a:latin typeface="Open Sans"/>
              <a:ea typeface="Open Sans"/>
              <a:cs typeface="Open Sans"/>
              <a:sym typeface="Open Sans"/>
            </a:endParaRPr>
          </a:p>
        </p:txBody>
      </p:sp>
      <p:cxnSp>
        <p:nvCxnSpPr>
          <p:cNvPr id="69" name="Google Shape;69;p10"/>
          <p:cNvCxnSpPr/>
          <p:nvPr/>
        </p:nvCxnSpPr>
        <p:spPr>
          <a:xfrm rot="10800000">
            <a:off x="3011425" y="1252725"/>
            <a:ext cx="360900" cy="642000"/>
          </a:xfrm>
          <a:prstGeom prst="straightConnector1">
            <a:avLst/>
          </a:prstGeom>
          <a:noFill/>
          <a:ln w="28575" cap="flat" cmpd="sng">
            <a:solidFill>
              <a:schemeClr val="dk2"/>
            </a:solidFill>
            <a:prstDash val="solid"/>
            <a:round/>
            <a:headEnd type="none" w="med" len="med"/>
            <a:tailEnd type="none" w="med" len="med"/>
          </a:ln>
        </p:spPr>
      </p:cxnSp>
      <p:pic>
        <p:nvPicPr>
          <p:cNvPr id="70" name="Google Shape;70;p10"/>
          <p:cNvPicPr preferRelativeResize="0"/>
          <p:nvPr/>
        </p:nvPicPr>
        <p:blipFill>
          <a:blip r:embed="rId11">
            <a:alphaModFix/>
          </a:blip>
          <a:stretch>
            <a:fillRect/>
          </a:stretch>
        </p:blipFill>
        <p:spPr>
          <a:xfrm>
            <a:off x="4090039" y="3959125"/>
            <a:ext cx="1637961" cy="7297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childTnLst>
                                </p:cTn>
                              </p:par>
                              <p:par>
                                <p:cTn id="8" presetID="10" presetClass="entr" presetSubtype="0" fill="hold" nodeType="withEffect">
                                  <p:stCondLst>
                                    <p:cond delay="0"/>
                                  </p:stCondLst>
                                  <p:childTnLst>
                                    <p:set>
                                      <p:cBhvr>
                                        <p:cTn id="9" dur="1" fill="hold">
                                          <p:stCondLst>
                                            <p:cond delay="0"/>
                                          </p:stCondLst>
                                        </p:cTn>
                                        <p:tgtEl>
                                          <p:spTgt spid="65"/>
                                        </p:tgtEl>
                                        <p:attrNameLst>
                                          <p:attrName>style.visibility</p:attrName>
                                        </p:attrNameLst>
                                      </p:cBhvr>
                                      <p:to>
                                        <p:strVal val="visible"/>
                                      </p:to>
                                    </p:set>
                                    <p:animEffect transition="in" filter="fade">
                                      <p:cBhvr>
                                        <p:cTn id="10" dur="1000"/>
                                        <p:tgtEl>
                                          <p:spTgt spid="6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1000"/>
                                        <p:tgtEl>
                                          <p:spTgt spid="52"/>
                                        </p:tgtEl>
                                      </p:cBhvr>
                                    </p:animEffect>
                                  </p:childTnLst>
                                </p:cTn>
                              </p:par>
                              <p:par>
                                <p:cTn id="16" presetID="10" presetClass="entr" presetSubtype="0" fill="hold" nodeType="with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1000"/>
                                        <p:tgtEl>
                                          <p:spTgt spid="53"/>
                                        </p:tgtEl>
                                      </p:cBhvr>
                                    </p:animEffect>
                                  </p:childTnLst>
                                </p:cTn>
                              </p:par>
                              <p:par>
                                <p:cTn id="19" presetID="10" presetClass="entr" presetSubtype="0" fill="hold"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1000"/>
                                        <p:tgtEl>
                                          <p:spTgt spid="54"/>
                                        </p:tgtEl>
                                      </p:cBhvr>
                                    </p:animEffect>
                                  </p:childTnLst>
                                </p:cTn>
                              </p:par>
                              <p:par>
                                <p:cTn id="22" presetID="10" presetClass="entr" presetSubtype="0" fill="hold" nodeType="with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1000"/>
                                        <p:tgtEl>
                                          <p:spTgt spid="55"/>
                                        </p:tgtEl>
                                      </p:cBhvr>
                                    </p:animEffect>
                                  </p:childTnLst>
                                </p:cTn>
                              </p:par>
                              <p:par>
                                <p:cTn id="25" presetID="10" presetClass="entr" presetSubtype="0" fill="hold"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1000"/>
                                        <p:tgtEl>
                                          <p:spTgt spid="56"/>
                                        </p:tgtEl>
                                      </p:cBhvr>
                                    </p:animEffect>
                                  </p:childTnLst>
                                </p:cTn>
                              </p:par>
                              <p:par>
                                <p:cTn id="28" presetID="10" presetClass="entr" presetSubtype="0" fill="hold"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childTnLst>
                                </p:cTn>
                              </p:par>
                              <p:par>
                                <p:cTn id="31" presetID="10" presetClass="entr" presetSubtype="0" fill="hold"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10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1000"/>
                                        <p:tgtEl>
                                          <p:spTgt spid="59"/>
                                        </p:tgtEl>
                                      </p:cBhvr>
                                    </p:animEffect>
                                  </p:childTnLst>
                                </p:cTn>
                              </p:par>
                              <p:par>
                                <p:cTn id="37" presetID="10" presetClass="entr" presetSubtype="0" fill="hold" nodeType="withEffect">
                                  <p:stCondLst>
                                    <p:cond delay="0"/>
                                  </p:stCondLst>
                                  <p:childTnLst>
                                    <p:set>
                                      <p:cBhvr>
                                        <p:cTn id="38" dur="1" fill="hold">
                                          <p:stCondLst>
                                            <p:cond delay="0"/>
                                          </p:stCondLst>
                                        </p:cTn>
                                        <p:tgtEl>
                                          <p:spTgt spid="60"/>
                                        </p:tgtEl>
                                        <p:attrNameLst>
                                          <p:attrName>style.visibility</p:attrName>
                                        </p:attrNameLst>
                                      </p:cBhvr>
                                      <p:to>
                                        <p:strVal val="visible"/>
                                      </p:to>
                                    </p:set>
                                    <p:animEffect transition="in" filter="fade">
                                      <p:cBhvr>
                                        <p:cTn id="39" dur="1000"/>
                                        <p:tgtEl>
                                          <p:spTgt spid="60"/>
                                        </p:tgtEl>
                                      </p:cBhvr>
                                    </p:animEffect>
                                  </p:childTnLst>
                                </p:cTn>
                              </p:par>
                              <p:par>
                                <p:cTn id="40" presetID="10" presetClass="entr" presetSubtype="0" fill="hold"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childTnLst>
                                </p:cTn>
                              </p:par>
                              <p:par>
                                <p:cTn id="43" presetID="10" presetClass="entr" presetSubtype="0" fill="hold" nodeType="with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fade">
                                      <p:cBhvr>
                                        <p:cTn id="45" dur="1000"/>
                                        <p:tgtEl>
                                          <p:spTgt spid="62"/>
                                        </p:tgtEl>
                                      </p:cBhvr>
                                    </p:animEffect>
                                  </p:childTnLst>
                                </p:cTn>
                              </p:par>
                              <p:par>
                                <p:cTn id="46" presetID="10" presetClass="entr" presetSubtype="0" fill="hold" nodeType="with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fade">
                                      <p:cBhvr>
                                        <p:cTn id="48" dur="1000"/>
                                        <p:tgtEl>
                                          <p:spTgt spid="63"/>
                                        </p:tgtEl>
                                      </p:cBhvr>
                                    </p:animEffect>
                                  </p:childTnLst>
                                </p:cTn>
                              </p:par>
                              <p:par>
                                <p:cTn id="49" presetID="10" presetClass="entr" presetSubtype="0" fill="hold"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fade">
                                      <p:cBhvr>
                                        <p:cTn id="51" dur="1000"/>
                                        <p:tgtEl>
                                          <p:spTgt spid="67"/>
                                        </p:tgtEl>
                                      </p:cBhvr>
                                    </p:animEffect>
                                  </p:childTnLst>
                                </p:cTn>
                              </p:par>
                              <p:par>
                                <p:cTn id="52" presetID="10" presetClass="entr" presetSubtype="0" fill="hold" nodeType="with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fade">
                                      <p:cBhvr>
                                        <p:cTn id="54" dur="1000"/>
                                        <p:tgtEl>
                                          <p:spTgt spid="66"/>
                                        </p:tgtEl>
                                      </p:cBhvr>
                                    </p:animEffect>
                                  </p:childTnLst>
                                </p:cTn>
                              </p:par>
                              <p:par>
                                <p:cTn id="55" presetID="10" presetClass="entr" presetSubtype="0" fill="hold" nodeType="with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1100"/>
                                        <p:tgtEl>
                                          <p:spTgt spid="69"/>
                                        </p:tgtEl>
                                      </p:cBhvr>
                                    </p:animEffect>
                                  </p:childTnLst>
                                </p:cTn>
                              </p:par>
                              <p:par>
                                <p:cTn id="58" presetID="10" presetClass="entr" presetSubtype="0" fill="hold" nodeType="with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fade">
                                      <p:cBhvr>
                                        <p:cTn id="60" dur="1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1"/>
          <p:cNvSpPr txBox="1"/>
          <p:nvPr/>
        </p:nvSpPr>
        <p:spPr>
          <a:xfrm>
            <a:off x="471625" y="438575"/>
            <a:ext cx="65769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400" b="1">
                <a:solidFill>
                  <a:srgbClr val="004B88"/>
                </a:solidFill>
                <a:latin typeface="Open Sans"/>
                <a:ea typeface="Open Sans"/>
                <a:cs typeface="Open Sans"/>
                <a:sym typeface="Open Sans"/>
              </a:rPr>
              <a:t>The Service:</a:t>
            </a:r>
            <a:endParaRPr sz="2400" b="1">
              <a:solidFill>
                <a:srgbClr val="004B88"/>
              </a:solidFill>
              <a:latin typeface="Open Sans"/>
              <a:ea typeface="Open Sans"/>
              <a:cs typeface="Open Sans"/>
              <a:sym typeface="Open Sans"/>
            </a:endParaRPr>
          </a:p>
        </p:txBody>
      </p:sp>
      <p:sp>
        <p:nvSpPr>
          <p:cNvPr id="77" name="Google Shape;77;p11"/>
          <p:cNvSpPr/>
          <p:nvPr/>
        </p:nvSpPr>
        <p:spPr>
          <a:xfrm>
            <a:off x="2275825" y="1233925"/>
            <a:ext cx="2047800" cy="2849700"/>
          </a:xfrm>
          <a:prstGeom prst="rect">
            <a:avLst/>
          </a:prstGeom>
          <a:solidFill>
            <a:schemeClr val="lt1"/>
          </a:solidFill>
          <a:ln w="3810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ctr" rtl="0">
              <a:spcBef>
                <a:spcPts val="0"/>
              </a:spcBef>
              <a:spcAft>
                <a:spcPts val="0"/>
              </a:spcAft>
              <a:buNone/>
            </a:pPr>
            <a:r>
              <a:rPr lang="en-US" sz="3000" b="1">
                <a:solidFill>
                  <a:srgbClr val="004B88"/>
                </a:solidFill>
                <a:latin typeface="Open Sans"/>
                <a:ea typeface="Open Sans"/>
                <a:cs typeface="Open Sans"/>
                <a:sym typeface="Open Sans"/>
              </a:rPr>
              <a:t>8 Offices</a:t>
            </a:r>
            <a:r>
              <a:rPr lang="en-US" sz="1700">
                <a:solidFill>
                  <a:srgbClr val="004B88"/>
                </a:solidFill>
                <a:latin typeface="Open Sans"/>
                <a:ea typeface="Open Sans"/>
                <a:cs typeface="Open Sans"/>
                <a:sym typeface="Open Sans"/>
              </a:rPr>
              <a:t>   </a:t>
            </a:r>
            <a:endParaRPr sz="1700">
              <a:solidFill>
                <a:srgbClr val="004B88"/>
              </a:solidFill>
              <a:latin typeface="Open Sans"/>
              <a:ea typeface="Open Sans"/>
              <a:cs typeface="Open Sans"/>
              <a:sym typeface="Open Sans"/>
            </a:endParaRPr>
          </a:p>
          <a:p>
            <a:pPr marL="0" lvl="0" indent="0" algn="ctr" rtl="0">
              <a:spcBef>
                <a:spcPts val="0"/>
              </a:spcBef>
              <a:spcAft>
                <a:spcPts val="0"/>
              </a:spcAft>
              <a:buClr>
                <a:srgbClr val="004B88"/>
              </a:buClr>
              <a:buFont typeface="Open Sans"/>
              <a:buNone/>
            </a:pPr>
            <a:r>
              <a:rPr lang="en-US" sz="1300">
                <a:solidFill>
                  <a:srgbClr val="004B88"/>
                </a:solidFill>
                <a:latin typeface="Open Sans"/>
                <a:ea typeface="Open Sans"/>
                <a:cs typeface="Open Sans"/>
                <a:sym typeface="Open Sans"/>
              </a:rPr>
              <a:t>across North Yorkshire spanning 8,608 km² </a:t>
            </a:r>
            <a:endParaRPr sz="1300">
              <a:solidFill>
                <a:srgbClr val="004B88"/>
              </a:solidFill>
              <a:latin typeface="Open Sans"/>
              <a:ea typeface="Open Sans"/>
              <a:cs typeface="Open Sans"/>
              <a:sym typeface="Open Sans"/>
            </a:endParaRPr>
          </a:p>
        </p:txBody>
      </p:sp>
      <p:sp>
        <p:nvSpPr>
          <p:cNvPr id="78" name="Google Shape;78;p11"/>
          <p:cNvSpPr/>
          <p:nvPr/>
        </p:nvSpPr>
        <p:spPr>
          <a:xfrm>
            <a:off x="4777488" y="1233925"/>
            <a:ext cx="2047800" cy="2849700"/>
          </a:xfrm>
          <a:prstGeom prst="rect">
            <a:avLst/>
          </a:prstGeom>
          <a:solidFill>
            <a:schemeClr val="lt1"/>
          </a:solidFill>
          <a:ln w="3810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ctr" rtl="0">
              <a:spcBef>
                <a:spcPts val="0"/>
              </a:spcBef>
              <a:spcAft>
                <a:spcPts val="0"/>
              </a:spcAft>
              <a:buNone/>
            </a:pPr>
            <a:endParaRPr sz="3000" b="1">
              <a:solidFill>
                <a:srgbClr val="004B88"/>
              </a:solidFill>
              <a:latin typeface="Open Sans"/>
              <a:ea typeface="Open Sans"/>
              <a:cs typeface="Open Sans"/>
              <a:sym typeface="Open Sans"/>
            </a:endParaRPr>
          </a:p>
          <a:p>
            <a:pPr marL="0" lvl="0" indent="0" algn="ctr" rtl="0">
              <a:spcBef>
                <a:spcPts val="0"/>
              </a:spcBef>
              <a:spcAft>
                <a:spcPts val="0"/>
              </a:spcAft>
              <a:buNone/>
            </a:pPr>
            <a:r>
              <a:rPr lang="en-US" sz="3000" b="1">
                <a:solidFill>
                  <a:srgbClr val="004B88"/>
                </a:solidFill>
                <a:latin typeface="Open Sans"/>
                <a:ea typeface="Open Sans"/>
                <a:cs typeface="Open Sans"/>
                <a:sym typeface="Open Sans"/>
              </a:rPr>
              <a:t>19 Advisers</a:t>
            </a:r>
            <a:endParaRPr sz="1800">
              <a:solidFill>
                <a:srgbClr val="004B88"/>
              </a:solidFill>
              <a:latin typeface="Open Sans"/>
              <a:ea typeface="Open Sans"/>
              <a:cs typeface="Open Sans"/>
              <a:sym typeface="Open Sans"/>
            </a:endParaRPr>
          </a:p>
          <a:p>
            <a:pPr marL="0" lvl="0" indent="0" algn="l" rtl="0">
              <a:spcBef>
                <a:spcPts val="0"/>
              </a:spcBef>
              <a:spcAft>
                <a:spcPts val="0"/>
              </a:spcAft>
              <a:buNone/>
            </a:pPr>
            <a:endParaRPr sz="1300">
              <a:solidFill>
                <a:srgbClr val="004B88"/>
              </a:solidFill>
              <a:latin typeface="Open Sans"/>
              <a:ea typeface="Open Sans"/>
              <a:cs typeface="Open Sans"/>
              <a:sym typeface="Open Sans"/>
            </a:endParaRPr>
          </a:p>
          <a:p>
            <a:pPr marL="0" lvl="0" indent="0" algn="l" rtl="0">
              <a:spcBef>
                <a:spcPts val="0"/>
              </a:spcBef>
              <a:spcAft>
                <a:spcPts val="0"/>
              </a:spcAft>
              <a:buNone/>
            </a:pPr>
            <a:endParaRPr sz="1300">
              <a:solidFill>
                <a:srgbClr val="004B88"/>
              </a:solidFill>
              <a:latin typeface="Open Sans"/>
              <a:ea typeface="Open Sans"/>
              <a:cs typeface="Open Sans"/>
              <a:sym typeface="Open Sans"/>
            </a:endParaRPr>
          </a:p>
          <a:p>
            <a:pPr marL="0" lvl="0" indent="0" algn="l" rtl="0">
              <a:spcBef>
                <a:spcPts val="0"/>
              </a:spcBef>
              <a:spcAft>
                <a:spcPts val="0"/>
              </a:spcAft>
              <a:buNone/>
            </a:pPr>
            <a:endParaRPr sz="1300">
              <a:solidFill>
                <a:srgbClr val="004B88"/>
              </a:solidFill>
              <a:latin typeface="Open Sans"/>
              <a:ea typeface="Open Sans"/>
              <a:cs typeface="Open Sans"/>
              <a:sym typeface="Open Sans"/>
            </a:endParaRPr>
          </a:p>
          <a:p>
            <a:pPr marL="0" lvl="0" indent="0" algn="l" rtl="0">
              <a:spcBef>
                <a:spcPts val="0"/>
              </a:spcBef>
              <a:spcAft>
                <a:spcPts val="0"/>
              </a:spcAft>
              <a:buNone/>
            </a:pPr>
            <a:endParaRPr sz="1300">
              <a:solidFill>
                <a:srgbClr val="004B88"/>
              </a:solidFill>
              <a:latin typeface="Open Sans"/>
              <a:ea typeface="Open Sans"/>
              <a:cs typeface="Open Sans"/>
              <a:sym typeface="Open Sans"/>
            </a:endParaRPr>
          </a:p>
          <a:p>
            <a:pPr marL="0" lvl="0" indent="0" algn="l" rtl="0">
              <a:spcBef>
                <a:spcPts val="0"/>
              </a:spcBef>
              <a:spcAft>
                <a:spcPts val="0"/>
              </a:spcAft>
              <a:buClr>
                <a:srgbClr val="004B88"/>
              </a:buClr>
              <a:buFont typeface="Open Sans"/>
              <a:buNone/>
            </a:pPr>
            <a:endParaRPr sz="1800">
              <a:solidFill>
                <a:srgbClr val="004B88"/>
              </a:solidFill>
              <a:latin typeface="Open Sans"/>
              <a:ea typeface="Open Sans"/>
              <a:cs typeface="Open Sans"/>
              <a:sym typeface="Open Sans"/>
            </a:endParaRPr>
          </a:p>
        </p:txBody>
      </p:sp>
      <p:pic>
        <p:nvPicPr>
          <p:cNvPr id="79" name="Google Shape;79;p11"/>
          <p:cNvPicPr preferRelativeResize="0"/>
          <p:nvPr/>
        </p:nvPicPr>
        <p:blipFill>
          <a:blip r:embed="rId3">
            <a:alphaModFix/>
          </a:blip>
          <a:stretch>
            <a:fillRect/>
          </a:stretch>
        </p:blipFill>
        <p:spPr>
          <a:xfrm>
            <a:off x="5312289" y="1643113"/>
            <a:ext cx="978176" cy="855900"/>
          </a:xfrm>
          <a:prstGeom prst="rect">
            <a:avLst/>
          </a:prstGeom>
          <a:noFill/>
          <a:ln>
            <a:noFill/>
          </a:ln>
        </p:spPr>
      </p:pic>
      <p:pic>
        <p:nvPicPr>
          <p:cNvPr id="80" name="Google Shape;80;p11"/>
          <p:cNvPicPr preferRelativeResize="0"/>
          <p:nvPr/>
        </p:nvPicPr>
        <p:blipFill>
          <a:blip r:embed="rId4">
            <a:alphaModFix/>
          </a:blip>
          <a:stretch>
            <a:fillRect/>
          </a:stretch>
        </p:blipFill>
        <p:spPr>
          <a:xfrm>
            <a:off x="2872325" y="1643125"/>
            <a:ext cx="978176" cy="97817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2"/>
          <p:cNvSpPr txBox="1">
            <a:spLocks noGrp="1"/>
          </p:cNvSpPr>
          <p:nvPr>
            <p:ph type="title"/>
          </p:nvPr>
        </p:nvSpPr>
        <p:spPr>
          <a:xfrm>
            <a:off x="214610" y="206375"/>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a:t>Growth of the service:</a:t>
            </a:r>
            <a:endParaRPr/>
          </a:p>
        </p:txBody>
      </p:sp>
      <p:pic>
        <p:nvPicPr>
          <p:cNvPr id="87" name="Google Shape;87;p12"/>
          <p:cNvPicPr preferRelativeResize="0"/>
          <p:nvPr/>
        </p:nvPicPr>
        <p:blipFill>
          <a:blip r:embed="rId3">
            <a:alphaModFix/>
          </a:blip>
          <a:stretch>
            <a:fillRect/>
          </a:stretch>
        </p:blipFill>
        <p:spPr>
          <a:xfrm>
            <a:off x="1098813" y="931800"/>
            <a:ext cx="6461175" cy="40689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p:nvPr>
        </p:nvSpPr>
        <p:spPr>
          <a:xfrm>
            <a:off x="214610" y="206375"/>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13"/>
          <p:cNvSpPr txBox="1">
            <a:spLocks noGrp="1"/>
          </p:cNvSpPr>
          <p:nvPr>
            <p:ph type="body" idx="1"/>
          </p:nvPr>
        </p:nvSpPr>
        <p:spPr>
          <a:xfrm>
            <a:off x="214610" y="1200150"/>
            <a:ext cx="4109100" cy="3394200"/>
          </a:xfrm>
          <a:prstGeom prst="rect">
            <a:avLst/>
          </a:prstGeom>
        </p:spPr>
        <p:txBody>
          <a:bodyPr spcFirstLastPara="1" wrap="square" lIns="91425" tIns="91425" rIns="91425" bIns="91425" anchor="t" anchorCtr="0">
            <a:noAutofit/>
          </a:bodyPr>
          <a:lstStyle/>
          <a:p>
            <a:pPr marL="0" lvl="0" indent="0" algn="l" rtl="0">
              <a:spcBef>
                <a:spcPts val="400"/>
              </a:spcBef>
              <a:spcAft>
                <a:spcPts val="0"/>
              </a:spcAft>
              <a:buNone/>
            </a:pPr>
            <a:endParaRPr/>
          </a:p>
        </p:txBody>
      </p:sp>
      <p:pic>
        <p:nvPicPr>
          <p:cNvPr id="95" name="Google Shape;95;p13"/>
          <p:cNvPicPr preferRelativeResize="0"/>
          <p:nvPr/>
        </p:nvPicPr>
        <p:blipFill>
          <a:blip r:embed="rId3">
            <a:alphaModFix/>
          </a:blip>
          <a:stretch>
            <a:fillRect/>
          </a:stretch>
        </p:blipFill>
        <p:spPr>
          <a:xfrm>
            <a:off x="873025" y="242062"/>
            <a:ext cx="7397951" cy="46593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9"/>
        <p:cNvGrpSpPr/>
        <p:nvPr/>
      </p:nvGrpSpPr>
      <p:grpSpPr>
        <a:xfrm>
          <a:off x="0" y="0"/>
          <a:ext cx="0" cy="0"/>
          <a:chOff x="0" y="0"/>
          <a:chExt cx="0" cy="0"/>
        </a:xfrm>
      </p:grpSpPr>
      <p:sp>
        <p:nvSpPr>
          <p:cNvPr id="100" name="Google Shape;100;p14"/>
          <p:cNvSpPr txBox="1">
            <a:spLocks noGrp="1"/>
          </p:cNvSpPr>
          <p:nvPr>
            <p:ph type="title"/>
          </p:nvPr>
        </p:nvSpPr>
        <p:spPr>
          <a:xfrm>
            <a:off x="2089950" y="2245354"/>
            <a:ext cx="4964100" cy="652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Font typeface="Open Sans"/>
              <a:buNone/>
            </a:pPr>
            <a:r>
              <a:rPr lang="en-US" sz="3900">
                <a:solidFill>
                  <a:srgbClr val="004B88"/>
                </a:solidFill>
              </a:rPr>
              <a:t>Clients</a:t>
            </a:r>
            <a:endParaRPr sz="2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5"/>
          <p:cNvSpPr txBox="1">
            <a:spLocks noGrp="1"/>
          </p:cNvSpPr>
          <p:nvPr>
            <p:ph type="title"/>
          </p:nvPr>
        </p:nvSpPr>
        <p:spPr>
          <a:xfrm>
            <a:off x="358003" y="226875"/>
            <a:ext cx="59529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Font typeface="Open Sans"/>
              <a:buNone/>
            </a:pPr>
            <a:r>
              <a:rPr lang="en-US" sz="2400">
                <a:solidFill>
                  <a:srgbClr val="004B88"/>
                </a:solidFill>
              </a:rPr>
              <a:t>Delivery:</a:t>
            </a:r>
            <a:endParaRPr sz="2400">
              <a:solidFill>
                <a:srgbClr val="004B88"/>
              </a:solidFill>
            </a:endParaRPr>
          </a:p>
        </p:txBody>
      </p:sp>
      <p:sp>
        <p:nvSpPr>
          <p:cNvPr id="107" name="Google Shape;107;p15"/>
          <p:cNvSpPr/>
          <p:nvPr/>
        </p:nvSpPr>
        <p:spPr>
          <a:xfrm>
            <a:off x="3775000" y="1868550"/>
            <a:ext cx="1388700" cy="1929600"/>
          </a:xfrm>
          <a:prstGeom prst="rect">
            <a:avLst/>
          </a:prstGeom>
          <a:solidFill>
            <a:schemeClr val="lt1"/>
          </a:solidFill>
          <a:ln w="3810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3000" b="1">
                <a:solidFill>
                  <a:srgbClr val="004B88"/>
                </a:solidFill>
                <a:latin typeface="Open Sans"/>
                <a:ea typeface="Open Sans"/>
                <a:cs typeface="Open Sans"/>
                <a:sym typeface="Open Sans"/>
              </a:rPr>
              <a:t> Email</a:t>
            </a:r>
            <a:endParaRPr sz="1700">
              <a:solidFill>
                <a:srgbClr val="004B88"/>
              </a:solidFill>
              <a:latin typeface="Open Sans"/>
              <a:ea typeface="Open Sans"/>
              <a:cs typeface="Open Sans"/>
              <a:sym typeface="Open Sans"/>
            </a:endParaRPr>
          </a:p>
        </p:txBody>
      </p:sp>
      <p:pic>
        <p:nvPicPr>
          <p:cNvPr id="108" name="Google Shape;108;p15"/>
          <p:cNvPicPr preferRelativeResize="0"/>
          <p:nvPr/>
        </p:nvPicPr>
        <p:blipFill>
          <a:blip r:embed="rId3">
            <a:alphaModFix/>
          </a:blip>
          <a:stretch>
            <a:fillRect/>
          </a:stretch>
        </p:blipFill>
        <p:spPr>
          <a:xfrm>
            <a:off x="4062771" y="2202591"/>
            <a:ext cx="813194" cy="539648"/>
          </a:xfrm>
          <a:prstGeom prst="rect">
            <a:avLst/>
          </a:prstGeom>
          <a:noFill/>
          <a:ln w="28575" cap="flat" cmpd="sng">
            <a:solidFill>
              <a:srgbClr val="FFFFFF"/>
            </a:solidFill>
            <a:prstDash val="solid"/>
            <a:round/>
            <a:headEnd type="none" w="sm" len="sm"/>
            <a:tailEnd type="none" w="sm" len="sm"/>
          </a:ln>
        </p:spPr>
      </p:pic>
      <p:sp>
        <p:nvSpPr>
          <p:cNvPr id="109" name="Google Shape;109;p15"/>
          <p:cNvSpPr/>
          <p:nvPr/>
        </p:nvSpPr>
        <p:spPr>
          <a:xfrm>
            <a:off x="7116550" y="1868550"/>
            <a:ext cx="1388700" cy="1950900"/>
          </a:xfrm>
          <a:prstGeom prst="rect">
            <a:avLst/>
          </a:prstGeom>
          <a:solidFill>
            <a:schemeClr val="lt1"/>
          </a:solidFill>
          <a:ln w="3810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b="1">
              <a:solidFill>
                <a:srgbClr val="004B88"/>
              </a:solidFill>
              <a:latin typeface="Open Sans"/>
              <a:ea typeface="Open Sans"/>
              <a:cs typeface="Open Sans"/>
              <a:sym typeface="Open Sans"/>
            </a:endParaRPr>
          </a:p>
          <a:p>
            <a:pPr marL="0" lvl="0" indent="0" algn="l" rtl="0">
              <a:spcBef>
                <a:spcPts val="0"/>
              </a:spcBef>
              <a:spcAft>
                <a:spcPts val="0"/>
              </a:spcAft>
              <a:buNone/>
            </a:pPr>
            <a:endParaRPr sz="24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2400" b="1">
                <a:solidFill>
                  <a:srgbClr val="004B88"/>
                </a:solidFill>
                <a:latin typeface="Open Sans"/>
                <a:ea typeface="Open Sans"/>
                <a:cs typeface="Open Sans"/>
                <a:sym typeface="Open Sans"/>
              </a:rPr>
              <a:t>   </a:t>
            </a:r>
            <a:endParaRPr sz="24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2400" b="1">
                <a:solidFill>
                  <a:srgbClr val="004B88"/>
                </a:solidFill>
                <a:latin typeface="Open Sans"/>
                <a:ea typeface="Open Sans"/>
                <a:cs typeface="Open Sans"/>
                <a:sym typeface="Open Sans"/>
              </a:rPr>
              <a:t>Drop in at our offices</a:t>
            </a:r>
            <a:endParaRPr sz="1200">
              <a:solidFill>
                <a:srgbClr val="004B88"/>
              </a:solidFill>
              <a:latin typeface="Open Sans"/>
              <a:ea typeface="Open Sans"/>
              <a:cs typeface="Open Sans"/>
              <a:sym typeface="Open Sans"/>
            </a:endParaRPr>
          </a:p>
          <a:p>
            <a:pPr marL="0" lvl="0" indent="0" algn="l" rtl="0">
              <a:spcBef>
                <a:spcPts val="0"/>
              </a:spcBef>
              <a:spcAft>
                <a:spcPts val="0"/>
              </a:spcAft>
              <a:buNone/>
            </a:pPr>
            <a:endParaRPr sz="1200">
              <a:solidFill>
                <a:srgbClr val="004B88"/>
              </a:solidFill>
              <a:latin typeface="Open Sans"/>
              <a:ea typeface="Open Sans"/>
              <a:cs typeface="Open Sans"/>
              <a:sym typeface="Open Sans"/>
            </a:endParaRPr>
          </a:p>
          <a:p>
            <a:pPr marL="0" lvl="0" indent="0" algn="l" rtl="0">
              <a:spcBef>
                <a:spcPts val="0"/>
              </a:spcBef>
              <a:spcAft>
                <a:spcPts val="0"/>
              </a:spcAft>
              <a:buClr>
                <a:srgbClr val="004B88"/>
              </a:buClr>
              <a:buFont typeface="Open Sans"/>
              <a:buNone/>
            </a:pPr>
            <a:endParaRPr sz="1200">
              <a:solidFill>
                <a:srgbClr val="004B88"/>
              </a:solidFill>
              <a:latin typeface="Open Sans"/>
              <a:ea typeface="Open Sans"/>
              <a:cs typeface="Open Sans"/>
              <a:sym typeface="Open Sans"/>
            </a:endParaRPr>
          </a:p>
        </p:txBody>
      </p:sp>
      <p:pic>
        <p:nvPicPr>
          <p:cNvPr id="110" name="Google Shape;110;p15"/>
          <p:cNvPicPr preferRelativeResize="0"/>
          <p:nvPr/>
        </p:nvPicPr>
        <p:blipFill>
          <a:blip r:embed="rId4">
            <a:alphaModFix/>
          </a:blip>
          <a:stretch>
            <a:fillRect/>
          </a:stretch>
        </p:blipFill>
        <p:spPr>
          <a:xfrm>
            <a:off x="7479232" y="2073454"/>
            <a:ext cx="663342" cy="534482"/>
          </a:xfrm>
          <a:prstGeom prst="rect">
            <a:avLst/>
          </a:prstGeom>
          <a:noFill/>
          <a:ln>
            <a:noFill/>
          </a:ln>
        </p:spPr>
      </p:pic>
      <p:sp>
        <p:nvSpPr>
          <p:cNvPr id="111" name="Google Shape;111;p15"/>
          <p:cNvSpPr/>
          <p:nvPr/>
        </p:nvSpPr>
        <p:spPr>
          <a:xfrm>
            <a:off x="2104250" y="1868550"/>
            <a:ext cx="1388700" cy="1950900"/>
          </a:xfrm>
          <a:prstGeom prst="rect">
            <a:avLst/>
          </a:prstGeom>
          <a:solidFill>
            <a:schemeClr val="lt1"/>
          </a:solidFill>
          <a:ln w="3810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1800">
                <a:solidFill>
                  <a:srgbClr val="004B88"/>
                </a:solidFill>
                <a:latin typeface="Open Sans"/>
                <a:ea typeface="Open Sans"/>
                <a:cs typeface="Open Sans"/>
                <a:sym typeface="Open Sans"/>
              </a:rPr>
              <a:t>   </a:t>
            </a:r>
            <a:r>
              <a:rPr lang="en-US" sz="3000" b="1">
                <a:solidFill>
                  <a:srgbClr val="004B88"/>
                </a:solidFill>
                <a:latin typeface="Open Sans"/>
                <a:ea typeface="Open Sans"/>
                <a:cs typeface="Open Sans"/>
                <a:sym typeface="Open Sans"/>
              </a:rPr>
              <a:t>Phone</a:t>
            </a:r>
            <a:endParaRPr sz="1800">
              <a:solidFill>
                <a:srgbClr val="004B88"/>
              </a:solidFill>
              <a:latin typeface="Open Sans"/>
              <a:ea typeface="Open Sans"/>
              <a:cs typeface="Open Sans"/>
              <a:sym typeface="Open Sans"/>
            </a:endParaRPr>
          </a:p>
          <a:p>
            <a:pPr marL="0" lvl="0" indent="0" algn="l" rtl="0">
              <a:spcBef>
                <a:spcPts val="0"/>
              </a:spcBef>
              <a:spcAft>
                <a:spcPts val="0"/>
              </a:spcAft>
              <a:buNone/>
            </a:pPr>
            <a:endParaRPr sz="1800">
              <a:solidFill>
                <a:srgbClr val="004B88"/>
              </a:solidFill>
              <a:latin typeface="Open Sans"/>
              <a:ea typeface="Open Sans"/>
              <a:cs typeface="Open Sans"/>
              <a:sym typeface="Open Sans"/>
            </a:endParaRPr>
          </a:p>
          <a:p>
            <a:pPr marL="0" lvl="0" indent="0" algn="l" rtl="0">
              <a:spcBef>
                <a:spcPts val="0"/>
              </a:spcBef>
              <a:spcAft>
                <a:spcPts val="0"/>
              </a:spcAft>
              <a:buNone/>
            </a:pPr>
            <a:endParaRPr sz="1800">
              <a:solidFill>
                <a:srgbClr val="004B88"/>
              </a:solidFill>
              <a:latin typeface="Open Sans"/>
              <a:ea typeface="Open Sans"/>
              <a:cs typeface="Open Sans"/>
              <a:sym typeface="Open Sans"/>
            </a:endParaRPr>
          </a:p>
          <a:p>
            <a:pPr marL="0" lvl="0" indent="0" algn="l" rtl="0">
              <a:spcBef>
                <a:spcPts val="0"/>
              </a:spcBef>
              <a:spcAft>
                <a:spcPts val="0"/>
              </a:spcAft>
              <a:buNone/>
            </a:pPr>
            <a:endParaRPr sz="1800">
              <a:solidFill>
                <a:srgbClr val="004B88"/>
              </a:solidFill>
              <a:latin typeface="Open Sans"/>
              <a:ea typeface="Open Sans"/>
              <a:cs typeface="Open Sans"/>
              <a:sym typeface="Open Sans"/>
            </a:endParaRPr>
          </a:p>
          <a:p>
            <a:pPr marL="0" lvl="0" indent="0" algn="l" rtl="0">
              <a:spcBef>
                <a:spcPts val="0"/>
              </a:spcBef>
              <a:spcAft>
                <a:spcPts val="0"/>
              </a:spcAft>
              <a:buNone/>
            </a:pPr>
            <a:endParaRPr sz="1800">
              <a:solidFill>
                <a:srgbClr val="004B88"/>
              </a:solidFill>
              <a:latin typeface="Open Sans"/>
              <a:ea typeface="Open Sans"/>
              <a:cs typeface="Open Sans"/>
              <a:sym typeface="Open Sans"/>
            </a:endParaRPr>
          </a:p>
        </p:txBody>
      </p:sp>
      <p:pic>
        <p:nvPicPr>
          <p:cNvPr id="112" name="Google Shape;112;p15"/>
          <p:cNvPicPr preferRelativeResize="0"/>
          <p:nvPr/>
        </p:nvPicPr>
        <p:blipFill>
          <a:blip r:embed="rId5">
            <a:alphaModFix/>
          </a:blip>
          <a:stretch>
            <a:fillRect/>
          </a:stretch>
        </p:blipFill>
        <p:spPr>
          <a:xfrm>
            <a:off x="2466913" y="2082350"/>
            <a:ext cx="663350" cy="960133"/>
          </a:xfrm>
          <a:prstGeom prst="rect">
            <a:avLst/>
          </a:prstGeom>
          <a:noFill/>
          <a:ln>
            <a:noFill/>
          </a:ln>
        </p:spPr>
      </p:pic>
      <p:sp>
        <p:nvSpPr>
          <p:cNvPr id="113" name="Google Shape;113;p15"/>
          <p:cNvSpPr/>
          <p:nvPr/>
        </p:nvSpPr>
        <p:spPr>
          <a:xfrm>
            <a:off x="433475" y="1868550"/>
            <a:ext cx="1388700" cy="1929600"/>
          </a:xfrm>
          <a:prstGeom prst="rect">
            <a:avLst/>
          </a:prstGeom>
          <a:solidFill>
            <a:schemeClr val="lt1"/>
          </a:solidFill>
          <a:ln w="3810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2000" b="1">
                <a:solidFill>
                  <a:srgbClr val="004B88"/>
                </a:solidFill>
                <a:latin typeface="Open Sans"/>
                <a:ea typeface="Open Sans"/>
                <a:cs typeface="Open Sans"/>
                <a:sym typeface="Open Sans"/>
              </a:rPr>
              <a:t>Outreach</a:t>
            </a:r>
            <a:endParaRPr sz="700">
              <a:solidFill>
                <a:srgbClr val="004B88"/>
              </a:solidFill>
              <a:latin typeface="Open Sans"/>
              <a:ea typeface="Open Sans"/>
              <a:cs typeface="Open Sans"/>
              <a:sym typeface="Open Sans"/>
            </a:endParaRPr>
          </a:p>
        </p:txBody>
      </p:sp>
      <p:sp>
        <p:nvSpPr>
          <p:cNvPr id="114" name="Google Shape;114;p15"/>
          <p:cNvSpPr/>
          <p:nvPr/>
        </p:nvSpPr>
        <p:spPr>
          <a:xfrm>
            <a:off x="5445775" y="1868550"/>
            <a:ext cx="1388700" cy="1929600"/>
          </a:xfrm>
          <a:prstGeom prst="rect">
            <a:avLst/>
          </a:prstGeom>
          <a:solidFill>
            <a:schemeClr val="lt1"/>
          </a:solidFill>
          <a:ln w="3810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sz="3000" b="1">
                <a:solidFill>
                  <a:srgbClr val="004B88"/>
                </a:solidFill>
                <a:latin typeface="Open Sans"/>
                <a:ea typeface="Open Sans"/>
                <a:cs typeface="Open Sans"/>
                <a:sym typeface="Open Sans"/>
              </a:rPr>
              <a:t> </a:t>
            </a: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endParaRPr sz="3000" b="1">
              <a:solidFill>
                <a:srgbClr val="004B88"/>
              </a:solidFill>
              <a:latin typeface="Open Sans"/>
              <a:ea typeface="Open Sans"/>
              <a:cs typeface="Open Sans"/>
              <a:sym typeface="Open Sans"/>
            </a:endParaRPr>
          </a:p>
          <a:p>
            <a:pPr marL="0" lvl="0" indent="0" algn="l" rtl="0">
              <a:spcBef>
                <a:spcPts val="0"/>
              </a:spcBef>
              <a:spcAft>
                <a:spcPts val="0"/>
              </a:spcAft>
              <a:buNone/>
            </a:pPr>
            <a:r>
              <a:rPr lang="en-US" sz="2800" b="1">
                <a:solidFill>
                  <a:srgbClr val="004B88"/>
                </a:solidFill>
                <a:latin typeface="Open Sans"/>
                <a:ea typeface="Open Sans"/>
                <a:cs typeface="Open Sans"/>
                <a:sym typeface="Open Sans"/>
              </a:rPr>
              <a:t>Events</a:t>
            </a:r>
            <a:endParaRPr sz="1500">
              <a:solidFill>
                <a:srgbClr val="004B88"/>
              </a:solidFill>
              <a:latin typeface="Open Sans"/>
              <a:ea typeface="Open Sans"/>
              <a:cs typeface="Open Sans"/>
              <a:sym typeface="Open Sans"/>
            </a:endParaRPr>
          </a:p>
        </p:txBody>
      </p:sp>
      <p:pic>
        <p:nvPicPr>
          <p:cNvPr id="115" name="Google Shape;115;p15"/>
          <p:cNvPicPr preferRelativeResize="0"/>
          <p:nvPr/>
        </p:nvPicPr>
        <p:blipFill>
          <a:blip r:embed="rId6">
            <a:alphaModFix/>
          </a:blip>
          <a:stretch>
            <a:fillRect/>
          </a:stretch>
        </p:blipFill>
        <p:spPr>
          <a:xfrm>
            <a:off x="5792389" y="2146469"/>
            <a:ext cx="821274" cy="831877"/>
          </a:xfrm>
          <a:prstGeom prst="rect">
            <a:avLst/>
          </a:prstGeom>
          <a:noFill/>
          <a:ln>
            <a:noFill/>
          </a:ln>
        </p:spPr>
      </p:pic>
      <p:pic>
        <p:nvPicPr>
          <p:cNvPr id="116" name="Google Shape;116;p15"/>
          <p:cNvPicPr preferRelativeResize="0"/>
          <p:nvPr/>
        </p:nvPicPr>
        <p:blipFill>
          <a:blip r:embed="rId7">
            <a:alphaModFix/>
          </a:blip>
          <a:stretch>
            <a:fillRect/>
          </a:stretch>
        </p:blipFill>
        <p:spPr>
          <a:xfrm>
            <a:off x="608800" y="2182127"/>
            <a:ext cx="1025597" cy="58056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0"/>
        <p:cNvGrpSpPr/>
        <p:nvPr/>
      </p:nvGrpSpPr>
      <p:grpSpPr>
        <a:xfrm>
          <a:off x="0" y="0"/>
          <a:ext cx="0" cy="0"/>
          <a:chOff x="0" y="0"/>
          <a:chExt cx="0" cy="0"/>
        </a:xfrm>
      </p:grpSpPr>
      <p:sp>
        <p:nvSpPr>
          <p:cNvPr id="121" name="Google Shape;121;p16"/>
          <p:cNvSpPr txBox="1"/>
          <p:nvPr/>
        </p:nvSpPr>
        <p:spPr>
          <a:xfrm>
            <a:off x="311700" y="279600"/>
            <a:ext cx="676470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500" b="1">
                <a:solidFill>
                  <a:srgbClr val="004B88"/>
                </a:solidFill>
                <a:latin typeface="Open Sans"/>
                <a:ea typeface="Open Sans"/>
                <a:cs typeface="Open Sans"/>
                <a:sym typeface="Open Sans"/>
              </a:rPr>
              <a:t>Warm &amp; Well Services</a:t>
            </a:r>
            <a:endParaRPr sz="3500" b="1">
              <a:solidFill>
                <a:srgbClr val="004B88"/>
              </a:solidFill>
              <a:highlight>
                <a:srgbClr val="FCBB69"/>
              </a:highlight>
              <a:latin typeface="Open Sans"/>
              <a:ea typeface="Open Sans"/>
              <a:cs typeface="Open Sans"/>
              <a:sym typeface="Open Sans"/>
            </a:endParaRPr>
          </a:p>
        </p:txBody>
      </p:sp>
      <p:sp>
        <p:nvSpPr>
          <p:cNvPr id="122" name="Google Shape;122;p16"/>
          <p:cNvSpPr txBox="1"/>
          <p:nvPr/>
        </p:nvSpPr>
        <p:spPr>
          <a:xfrm>
            <a:off x="311700" y="740800"/>
            <a:ext cx="8520600" cy="3416400"/>
          </a:xfrm>
          <a:prstGeom prst="rect">
            <a:avLst/>
          </a:prstGeom>
          <a:noFill/>
          <a:ln>
            <a:noFill/>
          </a:ln>
        </p:spPr>
        <p:txBody>
          <a:bodyPr spcFirstLastPara="1" wrap="square" lIns="91425" tIns="342000" rIns="91425" bIns="91425" anchor="t" anchorCtr="0">
            <a:noAutofit/>
          </a:bodyPr>
          <a:lstStyle/>
          <a:p>
            <a:pPr marL="0" lvl="0" indent="0" algn="l" rtl="0">
              <a:lnSpc>
                <a:spcPct val="115000"/>
              </a:lnSpc>
              <a:spcBef>
                <a:spcPts val="0"/>
              </a:spcBef>
              <a:spcAft>
                <a:spcPts val="0"/>
              </a:spcAft>
              <a:buNone/>
            </a:pPr>
            <a:r>
              <a:rPr lang="en-US" sz="1800">
                <a:solidFill>
                  <a:srgbClr val="004B88"/>
                </a:solidFill>
                <a:latin typeface="Open Sans"/>
                <a:ea typeface="Open Sans"/>
                <a:cs typeface="Open Sans"/>
                <a:sym typeface="Open Sans"/>
              </a:rPr>
              <a:t>Warm &amp; Well can provide support with a range of cost of living issues:</a:t>
            </a:r>
            <a:endParaRPr sz="1800">
              <a:solidFill>
                <a:srgbClr val="004B88"/>
              </a:solidFill>
              <a:latin typeface="Open Sans"/>
              <a:ea typeface="Open Sans"/>
              <a:cs typeface="Open Sans"/>
              <a:sym typeface="Open Sans"/>
            </a:endParaRPr>
          </a:p>
          <a:p>
            <a:pPr marL="457200" lvl="0" indent="-342900" algn="l" rtl="0">
              <a:lnSpc>
                <a:spcPct val="115000"/>
              </a:lnSpc>
              <a:spcBef>
                <a:spcPts val="1600"/>
              </a:spcBef>
              <a:spcAft>
                <a:spcPts val="0"/>
              </a:spcAft>
              <a:buClr>
                <a:srgbClr val="004B88"/>
              </a:buClr>
              <a:buSzPts val="1800"/>
              <a:buFont typeface="Open Sans"/>
              <a:buChar char="●"/>
            </a:pPr>
            <a:r>
              <a:rPr lang="en-US" sz="1800">
                <a:solidFill>
                  <a:srgbClr val="004B88"/>
                </a:solidFill>
                <a:latin typeface="Open Sans"/>
                <a:ea typeface="Open Sans"/>
                <a:cs typeface="Open Sans"/>
                <a:sym typeface="Open Sans"/>
              </a:rPr>
              <a:t>Benefit Checks</a:t>
            </a:r>
            <a:endParaRPr sz="1800">
              <a:solidFill>
                <a:srgbClr val="004B88"/>
              </a:solidFill>
              <a:latin typeface="Open Sans"/>
              <a:ea typeface="Open Sans"/>
              <a:cs typeface="Open Sans"/>
              <a:sym typeface="Open Sans"/>
            </a:endParaRPr>
          </a:p>
          <a:p>
            <a:pPr marL="457200" lvl="0" indent="-342900" algn="l" rtl="0">
              <a:lnSpc>
                <a:spcPct val="115000"/>
              </a:lnSpc>
              <a:spcBef>
                <a:spcPts val="0"/>
              </a:spcBef>
              <a:spcAft>
                <a:spcPts val="0"/>
              </a:spcAft>
              <a:buClr>
                <a:srgbClr val="004B88"/>
              </a:buClr>
              <a:buSzPts val="1800"/>
              <a:buFont typeface="Open Sans"/>
              <a:buChar char="●"/>
            </a:pPr>
            <a:r>
              <a:rPr lang="en-US" sz="1800">
                <a:solidFill>
                  <a:srgbClr val="004B88"/>
                </a:solidFill>
                <a:latin typeface="Open Sans"/>
                <a:ea typeface="Open Sans"/>
                <a:cs typeface="Open Sans"/>
                <a:sym typeface="Open Sans"/>
              </a:rPr>
              <a:t>Energy Saving Advice</a:t>
            </a:r>
            <a:endParaRPr sz="1800">
              <a:solidFill>
                <a:srgbClr val="004B88"/>
              </a:solidFill>
              <a:latin typeface="Open Sans"/>
              <a:ea typeface="Open Sans"/>
              <a:cs typeface="Open Sans"/>
              <a:sym typeface="Open Sans"/>
            </a:endParaRPr>
          </a:p>
          <a:p>
            <a:pPr marL="457200" lvl="0" indent="-342900" algn="l" rtl="0">
              <a:lnSpc>
                <a:spcPct val="115000"/>
              </a:lnSpc>
              <a:spcBef>
                <a:spcPts val="0"/>
              </a:spcBef>
              <a:spcAft>
                <a:spcPts val="0"/>
              </a:spcAft>
              <a:buClr>
                <a:srgbClr val="004B88"/>
              </a:buClr>
              <a:buSzPts val="1800"/>
              <a:buFont typeface="Open Sans"/>
              <a:buChar char="●"/>
            </a:pPr>
            <a:r>
              <a:rPr lang="en-US" sz="1800">
                <a:solidFill>
                  <a:srgbClr val="004B88"/>
                </a:solidFill>
                <a:latin typeface="Open Sans"/>
                <a:ea typeface="Open Sans"/>
                <a:cs typeface="Open Sans"/>
                <a:sym typeface="Open Sans"/>
              </a:rPr>
              <a:t>Support with energy issues</a:t>
            </a:r>
            <a:endParaRPr sz="1800">
              <a:solidFill>
                <a:srgbClr val="004B88"/>
              </a:solidFill>
              <a:latin typeface="Open Sans"/>
              <a:ea typeface="Open Sans"/>
              <a:cs typeface="Open Sans"/>
              <a:sym typeface="Open Sans"/>
            </a:endParaRPr>
          </a:p>
          <a:p>
            <a:pPr marL="457200" lvl="0" indent="-342900" algn="l" rtl="0">
              <a:lnSpc>
                <a:spcPct val="115000"/>
              </a:lnSpc>
              <a:spcBef>
                <a:spcPts val="0"/>
              </a:spcBef>
              <a:spcAft>
                <a:spcPts val="0"/>
              </a:spcAft>
              <a:buClr>
                <a:srgbClr val="004B88"/>
              </a:buClr>
              <a:buSzPts val="1800"/>
              <a:buFont typeface="Open Sans"/>
              <a:buChar char="●"/>
            </a:pPr>
            <a:r>
              <a:rPr lang="en-US" sz="1800">
                <a:solidFill>
                  <a:srgbClr val="004B88"/>
                </a:solidFill>
                <a:latin typeface="Open Sans"/>
                <a:ea typeface="Open Sans"/>
                <a:cs typeface="Open Sans"/>
                <a:sym typeface="Open Sans"/>
              </a:rPr>
              <a:t>Budgeting advice</a:t>
            </a:r>
            <a:endParaRPr sz="1800">
              <a:solidFill>
                <a:srgbClr val="004B88"/>
              </a:solidFill>
              <a:latin typeface="Open Sans"/>
              <a:ea typeface="Open Sans"/>
              <a:cs typeface="Open Sans"/>
              <a:sym typeface="Open Sans"/>
            </a:endParaRPr>
          </a:p>
          <a:p>
            <a:pPr marL="457200" lvl="0" indent="-342900" algn="l" rtl="0">
              <a:lnSpc>
                <a:spcPct val="115000"/>
              </a:lnSpc>
              <a:spcBef>
                <a:spcPts val="0"/>
              </a:spcBef>
              <a:spcAft>
                <a:spcPts val="0"/>
              </a:spcAft>
              <a:buClr>
                <a:srgbClr val="004B88"/>
              </a:buClr>
              <a:buSzPts val="1800"/>
              <a:buFont typeface="Open Sans"/>
              <a:buChar char="●"/>
            </a:pPr>
            <a:r>
              <a:rPr lang="en-US" sz="1800">
                <a:solidFill>
                  <a:srgbClr val="004B88"/>
                </a:solidFill>
                <a:latin typeface="Open Sans"/>
                <a:ea typeface="Open Sans"/>
                <a:cs typeface="Open Sans"/>
                <a:sym typeface="Open Sans"/>
              </a:rPr>
              <a:t>Emergency fuel support</a:t>
            </a:r>
            <a:endParaRPr sz="1800">
              <a:solidFill>
                <a:srgbClr val="004B88"/>
              </a:solidFill>
              <a:latin typeface="Open Sans"/>
              <a:ea typeface="Open Sans"/>
              <a:cs typeface="Open Sans"/>
              <a:sym typeface="Open Sans"/>
            </a:endParaRPr>
          </a:p>
          <a:p>
            <a:pPr marL="0" lvl="0" indent="0" algn="l" rtl="0">
              <a:lnSpc>
                <a:spcPct val="115000"/>
              </a:lnSpc>
              <a:spcBef>
                <a:spcPts val="1600"/>
              </a:spcBef>
              <a:spcAft>
                <a:spcPts val="0"/>
              </a:spcAft>
              <a:buNone/>
            </a:pPr>
            <a:r>
              <a:rPr lang="en-US" sz="1800">
                <a:solidFill>
                  <a:srgbClr val="004B88"/>
                </a:solidFill>
                <a:latin typeface="Open Sans"/>
                <a:ea typeface="Open Sans"/>
                <a:cs typeface="Open Sans"/>
                <a:sym typeface="Open Sans"/>
              </a:rPr>
              <a:t>We can refer through to specialist advice teams within North Yorkshire Citizens Advice and Law Centre for example: benefits, debt, housing, and immigration. </a:t>
            </a:r>
            <a:endParaRPr sz="1800">
              <a:solidFill>
                <a:srgbClr val="004B88"/>
              </a:solidFill>
              <a:latin typeface="Open Sans"/>
              <a:ea typeface="Open Sans"/>
              <a:cs typeface="Open Sans"/>
              <a:sym typeface="Open Sans"/>
            </a:endParaRPr>
          </a:p>
          <a:p>
            <a:pPr marL="0" lvl="0" indent="0" algn="l" rtl="0">
              <a:lnSpc>
                <a:spcPct val="115000"/>
              </a:lnSpc>
              <a:spcBef>
                <a:spcPts val="1600"/>
              </a:spcBef>
              <a:spcAft>
                <a:spcPts val="1600"/>
              </a:spcAft>
              <a:buNone/>
            </a:pPr>
            <a:endParaRPr sz="1800">
              <a:solidFill>
                <a:srgbClr val="004B88"/>
              </a:solidFill>
              <a:latin typeface="Open Sans"/>
              <a:ea typeface="Open Sans"/>
              <a:cs typeface="Open Sans"/>
              <a:sym typeface="Open Sans"/>
            </a:endParaRPr>
          </a:p>
        </p:txBody>
      </p:sp>
      <p:sp>
        <p:nvSpPr>
          <p:cNvPr id="123" name="Google Shape;123;p16"/>
          <p:cNvSpPr txBox="1"/>
          <p:nvPr/>
        </p:nvSpPr>
        <p:spPr>
          <a:xfrm>
            <a:off x="5839250" y="1946425"/>
            <a:ext cx="3176100" cy="843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16"/>
          <p:cNvSpPr txBox="1"/>
          <p:nvPr/>
        </p:nvSpPr>
        <p:spPr>
          <a:xfrm>
            <a:off x="5562600" y="1659175"/>
            <a:ext cx="3000000" cy="400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600"/>
              </a:spcAft>
              <a:buNone/>
            </a:pPr>
            <a:endParaRPr/>
          </a:p>
        </p:txBody>
      </p:sp>
      <p:sp>
        <p:nvSpPr>
          <p:cNvPr id="125" name="Google Shape;125;p16"/>
          <p:cNvSpPr/>
          <p:nvPr/>
        </p:nvSpPr>
        <p:spPr>
          <a:xfrm>
            <a:off x="5298325" y="1634875"/>
            <a:ext cx="3366300" cy="1466100"/>
          </a:xfrm>
          <a:prstGeom prst="roundRect">
            <a:avLst>
              <a:gd name="adj" fmla="val 16667"/>
            </a:avLst>
          </a:prstGeom>
          <a:solidFill>
            <a:schemeClr val="lt1"/>
          </a:solidFill>
          <a:ln w="19050" cap="flat" cmpd="sng">
            <a:solidFill>
              <a:srgbClr val="004B88"/>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1600"/>
              </a:spcAft>
              <a:buNone/>
            </a:pPr>
            <a:r>
              <a:rPr lang="en-US" sz="1800">
                <a:solidFill>
                  <a:srgbClr val="004B88"/>
                </a:solidFill>
                <a:latin typeface="Open Sans"/>
                <a:ea typeface="Open Sans"/>
                <a:cs typeface="Open Sans"/>
                <a:sym typeface="Open Sans"/>
              </a:rPr>
              <a:t>Clients can be referred  using our referral form: https://warmandwell.org.uk/Referral-Form</a:t>
            </a:r>
            <a:endParaRPr>
              <a:latin typeface="Open Sans"/>
              <a:ea typeface="Open Sans"/>
              <a:cs typeface="Open Sans"/>
              <a:sym typeface="Open Sa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9"/>
        <p:cNvGrpSpPr/>
        <p:nvPr/>
      </p:nvGrpSpPr>
      <p:grpSpPr>
        <a:xfrm>
          <a:off x="0" y="0"/>
          <a:ext cx="0" cy="0"/>
          <a:chOff x="0" y="0"/>
          <a:chExt cx="0" cy="0"/>
        </a:xfrm>
      </p:grpSpPr>
      <p:sp>
        <p:nvSpPr>
          <p:cNvPr id="130" name="Google Shape;130;p17"/>
          <p:cNvSpPr txBox="1"/>
          <p:nvPr/>
        </p:nvSpPr>
        <p:spPr>
          <a:xfrm>
            <a:off x="311700" y="279600"/>
            <a:ext cx="676470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500" b="1">
                <a:solidFill>
                  <a:srgbClr val="004B88"/>
                </a:solidFill>
                <a:latin typeface="Open Sans"/>
                <a:ea typeface="Open Sans"/>
                <a:cs typeface="Open Sans"/>
                <a:sym typeface="Open Sans"/>
              </a:rPr>
              <a:t>Warm &amp; Well Services</a:t>
            </a:r>
            <a:endParaRPr sz="3500" b="1">
              <a:solidFill>
                <a:srgbClr val="004B88"/>
              </a:solidFill>
              <a:highlight>
                <a:srgbClr val="FCBB69"/>
              </a:highlight>
              <a:latin typeface="Open Sans"/>
              <a:ea typeface="Open Sans"/>
              <a:cs typeface="Open Sans"/>
              <a:sym typeface="Open Sans"/>
            </a:endParaRPr>
          </a:p>
        </p:txBody>
      </p:sp>
      <p:sp>
        <p:nvSpPr>
          <p:cNvPr id="131" name="Google Shape;131;p17"/>
          <p:cNvSpPr txBox="1"/>
          <p:nvPr/>
        </p:nvSpPr>
        <p:spPr>
          <a:xfrm>
            <a:off x="311700" y="740800"/>
            <a:ext cx="8520600" cy="3416400"/>
          </a:xfrm>
          <a:prstGeom prst="rect">
            <a:avLst/>
          </a:prstGeom>
          <a:noFill/>
          <a:ln>
            <a:noFill/>
          </a:ln>
        </p:spPr>
        <p:txBody>
          <a:bodyPr spcFirstLastPara="1" wrap="square" lIns="91425" tIns="342000" rIns="91425" bIns="91425" anchor="t" anchorCtr="0">
            <a:noAutofit/>
          </a:bodyPr>
          <a:lstStyle/>
          <a:p>
            <a:pPr marL="0" lvl="0" indent="0" algn="l" rtl="0">
              <a:lnSpc>
                <a:spcPct val="115000"/>
              </a:lnSpc>
              <a:spcBef>
                <a:spcPts val="0"/>
              </a:spcBef>
              <a:spcAft>
                <a:spcPts val="0"/>
              </a:spcAft>
              <a:buNone/>
            </a:pPr>
            <a:r>
              <a:rPr lang="en-US" sz="1800">
                <a:solidFill>
                  <a:srgbClr val="004B88"/>
                </a:solidFill>
                <a:latin typeface="Open Sans"/>
                <a:ea typeface="Open Sans"/>
                <a:cs typeface="Open Sans"/>
                <a:sym typeface="Open Sans"/>
              </a:rPr>
              <a:t>We are currently delivering part of the Household Support Fund on behalf of North Yorkshire Council. This means we can support clients with their energy costs, refer clients to Warm &amp; Well or Citizens Advice for us to assess their eligibility.  </a:t>
            </a:r>
            <a:endParaRPr sz="1800">
              <a:solidFill>
                <a:srgbClr val="004B88"/>
              </a:solidFill>
              <a:latin typeface="Open Sans"/>
              <a:ea typeface="Open Sans"/>
              <a:cs typeface="Open Sans"/>
              <a:sym typeface="Open Sans"/>
            </a:endParaRPr>
          </a:p>
          <a:p>
            <a:pPr marL="0" lvl="0" indent="0" algn="l" rtl="0">
              <a:lnSpc>
                <a:spcPct val="115000"/>
              </a:lnSpc>
              <a:spcBef>
                <a:spcPts val="1600"/>
              </a:spcBef>
              <a:spcAft>
                <a:spcPts val="0"/>
              </a:spcAft>
              <a:buNone/>
            </a:pPr>
            <a:endParaRPr sz="1800">
              <a:solidFill>
                <a:srgbClr val="004B88"/>
              </a:solidFill>
              <a:latin typeface="Open Sans"/>
              <a:ea typeface="Open Sans"/>
              <a:cs typeface="Open Sans"/>
              <a:sym typeface="Open Sans"/>
            </a:endParaRPr>
          </a:p>
          <a:p>
            <a:pPr marL="0" lvl="0" indent="0" algn="l" rtl="0">
              <a:lnSpc>
                <a:spcPct val="115000"/>
              </a:lnSpc>
              <a:spcBef>
                <a:spcPts val="1600"/>
              </a:spcBef>
              <a:spcAft>
                <a:spcPts val="0"/>
              </a:spcAft>
              <a:buNone/>
            </a:pPr>
            <a:r>
              <a:rPr lang="en-US" sz="1800">
                <a:solidFill>
                  <a:srgbClr val="004B88"/>
                </a:solidFill>
                <a:latin typeface="Open Sans"/>
                <a:ea typeface="Open Sans"/>
                <a:cs typeface="Open Sans"/>
                <a:sym typeface="Open Sans"/>
              </a:rPr>
              <a:t>We have identified the need for community champions to reach out and provide energy advice to communities throughout Craven. We have invested in an outreach adviser (Cherelle) who can provide these sessions over the coming months. </a:t>
            </a:r>
            <a:endParaRPr sz="1800">
              <a:solidFill>
                <a:srgbClr val="004B88"/>
              </a:solidFill>
              <a:latin typeface="Open Sans"/>
              <a:ea typeface="Open Sans"/>
              <a:cs typeface="Open Sans"/>
              <a:sym typeface="Open Sans"/>
            </a:endParaRPr>
          </a:p>
          <a:p>
            <a:pPr marL="0" lvl="0" indent="0" algn="l" rtl="0">
              <a:lnSpc>
                <a:spcPct val="115000"/>
              </a:lnSpc>
              <a:spcBef>
                <a:spcPts val="1600"/>
              </a:spcBef>
              <a:spcAft>
                <a:spcPts val="1600"/>
              </a:spcAft>
              <a:buNone/>
            </a:pPr>
            <a:endParaRPr sz="1800">
              <a:solidFill>
                <a:srgbClr val="004B88"/>
              </a:solidFill>
              <a:latin typeface="Open Sans"/>
              <a:ea typeface="Open Sans"/>
              <a:cs typeface="Open Sans"/>
              <a:sym typeface="Open Sans"/>
            </a:endParaRPr>
          </a:p>
        </p:txBody>
      </p:sp>
      <p:sp>
        <p:nvSpPr>
          <p:cNvPr id="132" name="Google Shape;132;p17"/>
          <p:cNvSpPr txBox="1"/>
          <p:nvPr/>
        </p:nvSpPr>
        <p:spPr>
          <a:xfrm>
            <a:off x="5839250" y="1946425"/>
            <a:ext cx="3176100" cy="843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6"/>
        <p:cNvGrpSpPr/>
        <p:nvPr/>
      </p:nvGrpSpPr>
      <p:grpSpPr>
        <a:xfrm>
          <a:off x="0" y="0"/>
          <a:ext cx="0" cy="0"/>
          <a:chOff x="0" y="0"/>
          <a:chExt cx="0" cy="0"/>
        </a:xfrm>
      </p:grpSpPr>
      <p:sp>
        <p:nvSpPr>
          <p:cNvPr id="137" name="Google Shape;137;p18"/>
          <p:cNvSpPr txBox="1">
            <a:spLocks noGrp="1"/>
          </p:cNvSpPr>
          <p:nvPr>
            <p:ph type="title"/>
          </p:nvPr>
        </p:nvSpPr>
        <p:spPr>
          <a:xfrm>
            <a:off x="2089950" y="2245354"/>
            <a:ext cx="4964100" cy="6528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Font typeface="Open Sans"/>
              <a:buNone/>
            </a:pPr>
            <a:r>
              <a:rPr lang="en-US" sz="3900">
                <a:solidFill>
                  <a:srgbClr val="004B88"/>
                </a:solidFill>
              </a:rPr>
              <a:t>Frontline Workers</a:t>
            </a:r>
            <a:endParaRPr sz="2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9"/>
          <p:cNvSpPr txBox="1"/>
          <p:nvPr/>
        </p:nvSpPr>
        <p:spPr>
          <a:xfrm>
            <a:off x="521025" y="360725"/>
            <a:ext cx="6739500" cy="785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Font typeface="Open Sans"/>
              <a:buNone/>
            </a:pPr>
            <a:r>
              <a:rPr lang="en-US" sz="3900" b="1">
                <a:solidFill>
                  <a:srgbClr val="004B88"/>
                </a:solidFill>
                <a:latin typeface="Open Sans"/>
                <a:ea typeface="Open Sans"/>
                <a:cs typeface="Open Sans"/>
                <a:sym typeface="Open Sans"/>
              </a:rPr>
              <a:t>Regional Energy Lead</a:t>
            </a:r>
            <a:endParaRPr sz="3500" b="1">
              <a:solidFill>
                <a:srgbClr val="004B88"/>
              </a:solidFill>
              <a:latin typeface="Open Sans"/>
              <a:ea typeface="Open Sans"/>
              <a:cs typeface="Open Sans"/>
              <a:sym typeface="Open Sans"/>
            </a:endParaRPr>
          </a:p>
        </p:txBody>
      </p:sp>
      <p:sp>
        <p:nvSpPr>
          <p:cNvPr id="144" name="Google Shape;144;p19"/>
          <p:cNvSpPr txBox="1"/>
          <p:nvPr/>
        </p:nvSpPr>
        <p:spPr>
          <a:xfrm>
            <a:off x="446500" y="1288250"/>
            <a:ext cx="8379600" cy="2123628"/>
          </a:xfrm>
          <a:prstGeom prst="rect">
            <a:avLst/>
          </a:prstGeom>
          <a:noFill/>
          <a:ln>
            <a:noFill/>
          </a:ln>
        </p:spPr>
        <p:txBody>
          <a:bodyPr spcFirstLastPara="1" wrap="square" lIns="91425" tIns="91425" rIns="91425" bIns="91425" anchor="t" anchorCtr="0">
            <a:spAutoFit/>
          </a:bodyPr>
          <a:lstStyle/>
          <a:p>
            <a:pPr marL="457200" lvl="0" indent="-342900" algn="l" rtl="0">
              <a:spcBef>
                <a:spcPts val="0"/>
              </a:spcBef>
              <a:spcAft>
                <a:spcPts val="0"/>
              </a:spcAft>
              <a:buClr>
                <a:schemeClr val="dk2"/>
              </a:buClr>
              <a:buSzPts val="1800"/>
              <a:buFont typeface="Open Sans"/>
              <a:buChar char="●"/>
            </a:pPr>
            <a:r>
              <a:rPr lang="en-US" sz="1800" dirty="0">
                <a:solidFill>
                  <a:schemeClr val="dk2"/>
                </a:solidFill>
                <a:latin typeface="Open Sans"/>
                <a:ea typeface="Open Sans"/>
                <a:cs typeface="Open Sans"/>
                <a:sym typeface="Open Sans"/>
              </a:rPr>
              <a:t>Citizens Advice Energy Outreach Project (formerly BESN)</a:t>
            </a:r>
            <a:endParaRPr sz="1800" dirty="0">
              <a:solidFill>
                <a:schemeClr val="dk2"/>
              </a:solidFill>
              <a:latin typeface="Open Sans"/>
              <a:ea typeface="Open Sans"/>
              <a:cs typeface="Open Sans"/>
              <a:sym typeface="Open Sans"/>
            </a:endParaRPr>
          </a:p>
          <a:p>
            <a:pPr marL="457200" lvl="0" indent="-342900" algn="l" rtl="0">
              <a:spcBef>
                <a:spcPts val="0"/>
              </a:spcBef>
              <a:spcAft>
                <a:spcPts val="0"/>
              </a:spcAft>
              <a:buClr>
                <a:schemeClr val="dk2"/>
              </a:buClr>
              <a:buSzPts val="1800"/>
              <a:buFont typeface="Open Sans"/>
              <a:buChar char="●"/>
            </a:pPr>
            <a:r>
              <a:rPr lang="en-US" sz="1800" dirty="0">
                <a:solidFill>
                  <a:schemeClr val="dk2"/>
                </a:solidFill>
                <a:latin typeface="Open Sans"/>
                <a:ea typeface="Open Sans"/>
                <a:cs typeface="Open Sans"/>
                <a:sym typeface="Open Sans"/>
              </a:rPr>
              <a:t>Funding to deliver tailored advice and training to frontline workers</a:t>
            </a:r>
            <a:endParaRPr sz="1800" dirty="0">
              <a:solidFill>
                <a:schemeClr val="dk2"/>
              </a:solidFill>
              <a:latin typeface="Open Sans"/>
              <a:ea typeface="Open Sans"/>
              <a:cs typeface="Open Sans"/>
              <a:sym typeface="Open Sans"/>
            </a:endParaRPr>
          </a:p>
          <a:p>
            <a:pPr marL="457200" lvl="0" indent="-342900" algn="l" rtl="0">
              <a:spcBef>
                <a:spcPts val="0"/>
              </a:spcBef>
              <a:spcAft>
                <a:spcPts val="0"/>
              </a:spcAft>
              <a:buClr>
                <a:schemeClr val="dk2"/>
              </a:buClr>
              <a:buSzPts val="1800"/>
              <a:buFont typeface="Open Sans"/>
              <a:buChar char="●"/>
            </a:pPr>
            <a:r>
              <a:rPr lang="en-US" sz="1800" dirty="0">
                <a:solidFill>
                  <a:schemeClr val="dk2"/>
                </a:solidFill>
                <a:latin typeface="Open Sans"/>
                <a:ea typeface="Open Sans"/>
                <a:cs typeface="Open Sans"/>
                <a:sym typeface="Open Sans"/>
              </a:rPr>
              <a:t>Flexible session length</a:t>
            </a:r>
            <a:endParaRPr sz="1800" dirty="0">
              <a:solidFill>
                <a:schemeClr val="dk2"/>
              </a:solidFill>
              <a:latin typeface="Open Sans"/>
              <a:ea typeface="Open Sans"/>
              <a:cs typeface="Open Sans"/>
              <a:sym typeface="Open Sans"/>
            </a:endParaRPr>
          </a:p>
          <a:p>
            <a:pPr marL="457200" lvl="0" indent="-342900" algn="l" rtl="0">
              <a:spcBef>
                <a:spcPts val="0"/>
              </a:spcBef>
              <a:spcAft>
                <a:spcPts val="0"/>
              </a:spcAft>
              <a:buClr>
                <a:schemeClr val="dk2"/>
              </a:buClr>
              <a:buSzPts val="1800"/>
              <a:buFont typeface="Open Sans"/>
              <a:buChar char="●"/>
            </a:pPr>
            <a:r>
              <a:rPr lang="en-US" sz="1800" dirty="0">
                <a:solidFill>
                  <a:schemeClr val="dk2"/>
                </a:solidFill>
                <a:latin typeface="Open Sans"/>
                <a:ea typeface="Open Sans"/>
                <a:cs typeface="Open Sans"/>
                <a:sym typeface="Open Sans"/>
              </a:rPr>
              <a:t>Empower them to identify and resolve energy issues their</a:t>
            </a:r>
            <a:br>
              <a:rPr lang="en-US" sz="1800" dirty="0">
                <a:solidFill>
                  <a:schemeClr val="dk2"/>
                </a:solidFill>
                <a:latin typeface="Open Sans"/>
                <a:ea typeface="Open Sans"/>
                <a:cs typeface="Open Sans"/>
                <a:sym typeface="Open Sans"/>
              </a:rPr>
            </a:br>
            <a:r>
              <a:rPr lang="en-US" sz="1800" dirty="0">
                <a:solidFill>
                  <a:schemeClr val="dk2"/>
                </a:solidFill>
                <a:latin typeface="Open Sans"/>
                <a:ea typeface="Open Sans"/>
                <a:cs typeface="Open Sans"/>
                <a:sym typeface="Open Sans"/>
              </a:rPr>
              <a:t>clients may experience</a:t>
            </a:r>
            <a:endParaRPr sz="1800" dirty="0">
              <a:solidFill>
                <a:schemeClr val="dk2"/>
              </a:solidFill>
              <a:latin typeface="Open Sans"/>
              <a:ea typeface="Open Sans"/>
              <a:cs typeface="Open Sans"/>
              <a:sym typeface="Open Sans"/>
            </a:endParaRPr>
          </a:p>
          <a:p>
            <a:pPr marL="457200" lvl="0" indent="-342900" algn="l" rtl="0">
              <a:spcBef>
                <a:spcPts val="0"/>
              </a:spcBef>
              <a:spcAft>
                <a:spcPts val="0"/>
              </a:spcAft>
              <a:buClr>
                <a:schemeClr val="dk2"/>
              </a:buClr>
              <a:buSzPts val="1800"/>
              <a:buFont typeface="Open Sans"/>
              <a:buChar char="●"/>
            </a:pPr>
            <a:r>
              <a:rPr lang="en-US" sz="1800" dirty="0">
                <a:solidFill>
                  <a:schemeClr val="dk2"/>
                </a:solidFill>
                <a:latin typeface="Open Sans"/>
                <a:ea typeface="Open Sans"/>
                <a:cs typeface="Open Sans"/>
                <a:sym typeface="Open Sans"/>
              </a:rPr>
              <a:t>Across Yorkshire and Humber region</a:t>
            </a:r>
          </a:p>
          <a:p>
            <a:pPr marL="457200" lvl="0" indent="-342900" algn="l" rtl="0">
              <a:spcBef>
                <a:spcPts val="0"/>
              </a:spcBef>
              <a:spcAft>
                <a:spcPts val="0"/>
              </a:spcAft>
              <a:buClr>
                <a:schemeClr val="dk2"/>
              </a:buClr>
              <a:buSzPts val="1800"/>
              <a:buFont typeface="Open Sans"/>
              <a:buChar char="●"/>
            </a:pPr>
            <a:r>
              <a:rPr lang="en-US" sz="1800" dirty="0">
                <a:solidFill>
                  <a:schemeClr val="dk2"/>
                </a:solidFill>
                <a:latin typeface="Open Sans"/>
                <a:ea typeface="Open Sans"/>
                <a:cs typeface="Open Sans"/>
                <a:sym typeface="Open Sans"/>
              </a:rPr>
              <a:t>Get in touch with Warm &amp; Well to explore</a:t>
            </a:r>
            <a:endParaRPr sz="1800" dirty="0">
              <a:solidFill>
                <a:schemeClr val="dk2"/>
              </a:solidFill>
              <a:latin typeface="Open Sans"/>
              <a:ea typeface="Open Sans"/>
              <a:cs typeface="Open Sans"/>
              <a:sym typeface="Open Sans"/>
            </a:endParaRPr>
          </a:p>
        </p:txBody>
      </p:sp>
      <p:pic>
        <p:nvPicPr>
          <p:cNvPr id="145" name="Google Shape;145;p19"/>
          <p:cNvPicPr preferRelativeResize="0"/>
          <p:nvPr/>
        </p:nvPicPr>
        <p:blipFill>
          <a:blip r:embed="rId3">
            <a:alphaModFix/>
          </a:blip>
          <a:stretch>
            <a:fillRect/>
          </a:stretch>
        </p:blipFill>
        <p:spPr>
          <a:xfrm>
            <a:off x="7078325" y="1847675"/>
            <a:ext cx="2330050" cy="32958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0"/>
          <p:cNvSpPr txBox="1">
            <a:spLocks noGrp="1"/>
          </p:cNvSpPr>
          <p:nvPr>
            <p:ph type="title"/>
          </p:nvPr>
        </p:nvSpPr>
        <p:spPr>
          <a:xfrm>
            <a:off x="214610" y="206375"/>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a:t>Contacts</a:t>
            </a:r>
            <a:endParaRPr/>
          </a:p>
        </p:txBody>
      </p:sp>
      <p:sp>
        <p:nvSpPr>
          <p:cNvPr id="152" name="Google Shape;152;p20"/>
          <p:cNvSpPr txBox="1">
            <a:spLocks noGrp="1"/>
          </p:cNvSpPr>
          <p:nvPr>
            <p:ph type="body" idx="1"/>
          </p:nvPr>
        </p:nvSpPr>
        <p:spPr>
          <a:xfrm>
            <a:off x="214590" y="1200150"/>
            <a:ext cx="8101500" cy="3394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solidFill>
                  <a:srgbClr val="000000"/>
                </a:solidFill>
              </a:rPr>
              <a:t>Central Email: </a:t>
            </a:r>
            <a:r>
              <a:rPr lang="en-US" u="sng">
                <a:solidFill>
                  <a:schemeClr val="hlink"/>
                </a:solidFill>
                <a:hlinkClick r:id="rId3"/>
              </a:rPr>
              <a:t>wnw@northyorkslca.org.uk</a:t>
            </a:r>
            <a:endParaRPr>
              <a:solidFill>
                <a:srgbClr val="000000"/>
              </a:solidFill>
            </a:endParaRPr>
          </a:p>
          <a:p>
            <a:pPr marL="0" lvl="0" indent="0" algn="l" rtl="0">
              <a:spcBef>
                <a:spcPts val="0"/>
              </a:spcBef>
              <a:spcAft>
                <a:spcPts val="0"/>
              </a:spcAft>
              <a:buNone/>
            </a:pPr>
            <a:r>
              <a:rPr lang="en-US">
                <a:solidFill>
                  <a:srgbClr val="000000"/>
                </a:solidFill>
              </a:rPr>
              <a:t>Referral form: </a:t>
            </a:r>
            <a:r>
              <a:rPr lang="en-US" u="sng">
                <a:solidFill>
                  <a:schemeClr val="hlink"/>
                </a:solidFill>
                <a:hlinkClick r:id="rId4"/>
              </a:rPr>
              <a:t>https://warmandwell.org.uk/Referral-Form</a:t>
            </a:r>
            <a:endParaRPr>
              <a:solidFill>
                <a:srgbClr val="000000"/>
              </a:solidFill>
            </a:endParaRPr>
          </a:p>
          <a:p>
            <a:pPr marL="0" lvl="0" indent="0" algn="l" rtl="0">
              <a:spcBef>
                <a:spcPts val="0"/>
              </a:spcBef>
              <a:spcAft>
                <a:spcPts val="0"/>
              </a:spcAft>
              <a:buNone/>
            </a:pPr>
            <a:r>
              <a:rPr lang="en-US">
                <a:solidFill>
                  <a:srgbClr val="000000"/>
                </a:solidFill>
              </a:rPr>
              <a:t>NYCALC Website: </a:t>
            </a:r>
            <a:r>
              <a:rPr lang="en-US" u="sng">
                <a:solidFill>
                  <a:schemeClr val="hlink"/>
                </a:solidFill>
                <a:hlinkClick r:id="rId5"/>
              </a:rPr>
              <a:t>https://www.cany.org.uk/</a:t>
            </a:r>
            <a:r>
              <a:rPr lang="en-US">
                <a:solidFill>
                  <a:srgbClr val="000000"/>
                </a:solidFill>
              </a:rPr>
              <a:t> </a:t>
            </a:r>
            <a:endParaRPr>
              <a:solidFill>
                <a:srgbClr val="000000"/>
              </a:solidFill>
            </a:endParaRPr>
          </a:p>
          <a:p>
            <a:pPr marL="0" lvl="0" indent="0" algn="l" rtl="0">
              <a:spcBef>
                <a:spcPts val="0"/>
              </a:spcBef>
              <a:spcAft>
                <a:spcPts val="0"/>
              </a:spcAft>
              <a:buNone/>
            </a:pPr>
            <a:r>
              <a:rPr lang="en-US">
                <a:solidFill>
                  <a:srgbClr val="000000"/>
                </a:solidFill>
              </a:rPr>
              <a:t>Outreach locations: </a:t>
            </a:r>
            <a:r>
              <a:rPr lang="en-US" u="sng">
                <a:solidFill>
                  <a:schemeClr val="hlink"/>
                </a:solidFill>
                <a:hlinkClick r:id="rId6"/>
              </a:rPr>
              <a:t>https://www.cany.org.uk/contact/visit-us/</a:t>
            </a:r>
            <a:endParaRPr>
              <a:solidFill>
                <a:srgbClr val="000000"/>
              </a:solidFill>
            </a:endParaRPr>
          </a:p>
          <a:p>
            <a:pPr marL="0" lvl="0" indent="0" algn="l" rtl="0">
              <a:spcBef>
                <a:spcPts val="0"/>
              </a:spcBef>
              <a:spcAft>
                <a:spcPts val="0"/>
              </a:spcAft>
              <a:buNone/>
            </a:pPr>
            <a:endParaRPr>
              <a:solidFill>
                <a:srgbClr val="000000"/>
              </a:solidFill>
            </a:endParaRPr>
          </a:p>
          <a:p>
            <a:pPr marL="0" lvl="0" indent="0" algn="l" rtl="0">
              <a:spcBef>
                <a:spcPts val="0"/>
              </a:spcBef>
              <a:spcAft>
                <a:spcPts val="0"/>
              </a:spcAft>
              <a:buNone/>
            </a:pPr>
            <a:r>
              <a:rPr lang="en-US">
                <a:solidFill>
                  <a:srgbClr val="000000"/>
                </a:solidFill>
              </a:rPr>
              <a:t>Adviceline number: 0808 278 7900</a:t>
            </a:r>
            <a:endParaRPr>
              <a:solidFill>
                <a:srgbClr val="000000"/>
              </a:solidFill>
            </a:endParaRPr>
          </a:p>
          <a:p>
            <a:pPr marL="0" lvl="0" indent="0" algn="l" rtl="0">
              <a:spcBef>
                <a:spcPts val="0"/>
              </a:spcBef>
              <a:spcAft>
                <a:spcPts val="0"/>
              </a:spcAft>
              <a:buNone/>
            </a:pPr>
            <a:r>
              <a:rPr lang="en-US">
                <a:solidFill>
                  <a:srgbClr val="000000"/>
                </a:solidFill>
              </a:rPr>
              <a:t>Warm &amp; Well Number: 01609 767 555 (please use the referral form for clients) </a:t>
            </a:r>
            <a:endParaRPr>
              <a:solidFill>
                <a:srgbClr val="000000"/>
              </a:solidFill>
            </a:endParaRPr>
          </a:p>
          <a:p>
            <a:pPr marL="0" lvl="0" indent="0" algn="l" rtl="0">
              <a:spcBef>
                <a:spcPts val="0"/>
              </a:spcBef>
              <a:spcAft>
                <a:spcPts val="0"/>
              </a:spcAft>
              <a:buNone/>
            </a:pPr>
            <a:endParaRPr>
              <a:solidFill>
                <a:srgbClr val="000000"/>
              </a:solidFill>
            </a:endParaRPr>
          </a:p>
          <a:p>
            <a:pPr marL="0" lvl="0" indent="0" algn="l" rtl="0">
              <a:spcBef>
                <a:spcPts val="40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7"/>
        <p:cNvGrpSpPr/>
        <p:nvPr/>
      </p:nvGrpSpPr>
      <p:grpSpPr>
        <a:xfrm>
          <a:off x="0" y="0"/>
          <a:ext cx="0" cy="0"/>
          <a:chOff x="0" y="0"/>
          <a:chExt cx="0" cy="0"/>
        </a:xfrm>
      </p:grpSpPr>
      <p:sp>
        <p:nvSpPr>
          <p:cNvPr id="158" name="Google Shape;158;p21"/>
          <p:cNvSpPr txBox="1">
            <a:spLocks noGrp="1"/>
          </p:cNvSpPr>
          <p:nvPr>
            <p:ph type="title"/>
          </p:nvPr>
        </p:nvSpPr>
        <p:spPr>
          <a:xfrm>
            <a:off x="635435" y="259825"/>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3000">
                <a:solidFill>
                  <a:srgbClr val="004B88"/>
                </a:solidFill>
              </a:rPr>
              <a:t>Any questions?</a:t>
            </a:r>
            <a:endParaRPr sz="3000">
              <a:solidFill>
                <a:srgbClr val="004B88"/>
              </a:solidFill>
            </a:endParaRPr>
          </a:p>
        </p:txBody>
      </p:sp>
      <p:pic>
        <p:nvPicPr>
          <p:cNvPr id="159" name="Google Shape;159;p21"/>
          <p:cNvPicPr preferRelativeResize="0"/>
          <p:nvPr/>
        </p:nvPicPr>
        <p:blipFill>
          <a:blip r:embed="rId3">
            <a:alphaModFix/>
          </a:blip>
          <a:stretch>
            <a:fillRect/>
          </a:stretch>
        </p:blipFill>
        <p:spPr>
          <a:xfrm>
            <a:off x="4949150" y="413925"/>
            <a:ext cx="3128227" cy="4424448"/>
          </a:xfrm>
          <a:prstGeom prst="rect">
            <a:avLst/>
          </a:prstGeom>
          <a:noFill/>
          <a:ln>
            <a:noFill/>
          </a:ln>
        </p:spPr>
      </p:pic>
      <p:sp>
        <p:nvSpPr>
          <p:cNvPr id="160" name="Google Shape;160;p21"/>
          <p:cNvSpPr txBox="1"/>
          <p:nvPr/>
        </p:nvSpPr>
        <p:spPr>
          <a:xfrm>
            <a:off x="635425" y="4037975"/>
            <a:ext cx="84060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000">
                <a:latin typeface="Open Sans"/>
                <a:ea typeface="Open Sans"/>
                <a:cs typeface="Open Sans"/>
                <a:sym typeface="Open Sans"/>
              </a:rPr>
              <a:t>Contact us on:</a:t>
            </a:r>
            <a:endParaRPr sz="2000">
              <a:latin typeface="Open Sans"/>
              <a:ea typeface="Open Sans"/>
              <a:cs typeface="Open Sans"/>
              <a:sym typeface="Open Sans"/>
            </a:endParaRPr>
          </a:p>
          <a:p>
            <a:pPr marL="0" lvl="0" indent="0" algn="l" rtl="0">
              <a:spcBef>
                <a:spcPts val="0"/>
              </a:spcBef>
              <a:spcAft>
                <a:spcPts val="0"/>
              </a:spcAft>
              <a:buNone/>
            </a:pPr>
            <a:r>
              <a:rPr lang="en-US" sz="2000">
                <a:latin typeface="Open Sans"/>
                <a:ea typeface="Open Sans"/>
                <a:cs typeface="Open Sans"/>
                <a:sym typeface="Open Sans"/>
              </a:rPr>
              <a:t>wnw@northyorkslca.org.uk</a:t>
            </a:r>
            <a:endParaRPr sz="2000">
              <a:latin typeface="Open Sans"/>
              <a:ea typeface="Open Sans"/>
              <a:cs typeface="Open Sans"/>
              <a:sym typeface="Open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CBB69"/>
        </a:solidFill>
        <a:effectLst/>
      </p:bgPr>
    </p:bg>
    <p:spTree>
      <p:nvGrpSpPr>
        <p:cNvPr id="1" name="Shape 164"/>
        <p:cNvGrpSpPr/>
        <p:nvPr/>
      </p:nvGrpSpPr>
      <p:grpSpPr>
        <a:xfrm>
          <a:off x="0" y="0"/>
          <a:ext cx="0" cy="0"/>
          <a:chOff x="0" y="0"/>
          <a:chExt cx="0" cy="0"/>
        </a:xfrm>
      </p:grpSpPr>
      <p:sp>
        <p:nvSpPr>
          <p:cNvPr id="165" name="Google Shape;165;p22"/>
          <p:cNvSpPr txBox="1">
            <a:spLocks noGrp="1"/>
          </p:cNvSpPr>
          <p:nvPr>
            <p:ph type="title"/>
          </p:nvPr>
        </p:nvSpPr>
        <p:spPr>
          <a:xfrm>
            <a:off x="473650" y="206375"/>
            <a:ext cx="7935300" cy="8574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Font typeface="Open Sans"/>
              <a:buNone/>
            </a:pPr>
            <a:r>
              <a:rPr lang="en-US" sz="4400" b="1" i="0" u="none" strike="noStrike" cap="none">
                <a:solidFill>
                  <a:schemeClr val="dk1"/>
                </a:solidFill>
                <a:latin typeface="Open Sans"/>
                <a:ea typeface="Open Sans"/>
                <a:cs typeface="Open Sans"/>
                <a:sym typeface="Open Sans"/>
              </a:rPr>
              <a:t>Thank you</a:t>
            </a:r>
            <a:endParaRPr/>
          </a:p>
        </p:txBody>
      </p:sp>
      <p:sp>
        <p:nvSpPr>
          <p:cNvPr id="166" name="Google Shape;166;p22"/>
          <p:cNvSpPr txBox="1">
            <a:spLocks noGrp="1"/>
          </p:cNvSpPr>
          <p:nvPr>
            <p:ph type="body" idx="1"/>
          </p:nvPr>
        </p:nvSpPr>
        <p:spPr>
          <a:xfrm>
            <a:off x="179386" y="1200150"/>
            <a:ext cx="8229600" cy="155416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400"/>
              </a:spcBef>
              <a:spcAft>
                <a:spcPts val="0"/>
              </a:spcAft>
              <a:buClr>
                <a:schemeClr val="dk1"/>
              </a:buClr>
              <a:buFont typeface="Arial"/>
              <a:buNone/>
            </a:pPr>
            <a:endParaRPr/>
          </a:p>
          <a:p>
            <a:pPr marL="0" marR="0" lvl="0" indent="0" algn="l" rtl="0">
              <a:lnSpc>
                <a:spcPct val="100000"/>
              </a:lnSpc>
              <a:spcBef>
                <a:spcPts val="400"/>
              </a:spcBef>
              <a:spcAft>
                <a:spcPts val="0"/>
              </a:spcAft>
              <a:buClr>
                <a:schemeClr val="dk1"/>
              </a:buClr>
              <a:buFont typeface="Arial"/>
              <a:buNone/>
            </a:pPr>
            <a:endParaRPr/>
          </a:p>
        </p:txBody>
      </p:sp>
      <p:sp>
        <p:nvSpPr>
          <p:cNvPr id="167" name="Google Shape;167;p22"/>
          <p:cNvSpPr txBox="1"/>
          <p:nvPr/>
        </p:nvSpPr>
        <p:spPr>
          <a:xfrm>
            <a:off x="5155700" y="3656525"/>
            <a:ext cx="3583500" cy="129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200">
                <a:solidFill>
                  <a:srgbClr val="153C71"/>
                </a:solidFill>
                <a:latin typeface="Open Sans"/>
                <a:ea typeface="Open Sans"/>
                <a:cs typeface="Open Sans"/>
                <a:sym typeface="Open Sans"/>
              </a:rPr>
              <a:t>North Yorkshire Citizens Advice &amp; Law Centre is a registered charity. Charity Registration number 1146084. a company limited by Guarantee in England number 7890996. Authorised and regulated by the Financial Conduct Authority FRN 617621.</a:t>
            </a:r>
            <a:endParaRPr sz="1200">
              <a:solidFill>
                <a:srgbClr val="153C71"/>
              </a:solidFill>
              <a:latin typeface="Open Sans"/>
              <a:ea typeface="Open Sans"/>
              <a:cs typeface="Open Sans"/>
              <a:sym typeface="Open Sans"/>
            </a:endParaRPr>
          </a:p>
        </p:txBody>
      </p:sp>
    </p:spTree>
  </p:cSld>
  <p:clrMapOvr>
    <a:masterClrMapping/>
  </p:clrMapOvr>
</p:sld>
</file>

<file path=ppt/theme/theme1.xml><?xml version="1.0" encoding="utf-8"?>
<a:theme xmlns:a="http://schemas.openxmlformats.org/drawingml/2006/main" name="1_Cover slides">
  <a:themeElements>
    <a:clrScheme name="Citizens Advice">
      <a:dk1>
        <a:srgbClr val="183E70"/>
      </a:dk1>
      <a:lt1>
        <a:srgbClr val="FFFFFF"/>
      </a:lt1>
      <a:dk2>
        <a:srgbClr val="183E70"/>
      </a:dk2>
      <a:lt2>
        <a:srgbClr val="F0A756"/>
      </a:lt2>
      <a:accent1>
        <a:srgbClr val="3C3249"/>
      </a:accent1>
      <a:accent2>
        <a:srgbClr val="90C893"/>
      </a:accent2>
      <a:accent3>
        <a:srgbClr val="094755"/>
      </a:accent3>
      <a:accent4>
        <a:srgbClr val="F3BFA4"/>
      </a:accent4>
      <a:accent5>
        <a:srgbClr val="00694C"/>
      </a:accent5>
      <a:accent6>
        <a:srgbClr val="AFA8C6"/>
      </a:accent6>
      <a:hlink>
        <a:srgbClr val="0000FF"/>
      </a:hlink>
      <a:folHlink>
        <a:srgbClr val="C1C1C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 slides">
  <a:themeElements>
    <a:clrScheme name="Citizens Advice">
      <a:dk1>
        <a:srgbClr val="183E70"/>
      </a:dk1>
      <a:lt1>
        <a:srgbClr val="FFFFFF"/>
      </a:lt1>
      <a:dk2>
        <a:srgbClr val="183E70"/>
      </a:dk2>
      <a:lt2>
        <a:srgbClr val="F0A756"/>
      </a:lt2>
      <a:accent1>
        <a:srgbClr val="3C3249"/>
      </a:accent1>
      <a:accent2>
        <a:srgbClr val="90C893"/>
      </a:accent2>
      <a:accent3>
        <a:srgbClr val="094755"/>
      </a:accent3>
      <a:accent4>
        <a:srgbClr val="F3BFA4"/>
      </a:accent4>
      <a:accent5>
        <a:srgbClr val="00694C"/>
      </a:accent5>
      <a:accent6>
        <a:srgbClr val="AFA8C6"/>
      </a:accent6>
      <a:hlink>
        <a:srgbClr val="0000FF"/>
      </a:hlink>
      <a:folHlink>
        <a:srgbClr val="C1C1C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End slides">
  <a:themeElements>
    <a:clrScheme name="Citizens Advice">
      <a:dk1>
        <a:srgbClr val="183E70"/>
      </a:dk1>
      <a:lt1>
        <a:srgbClr val="FFFFFF"/>
      </a:lt1>
      <a:dk2>
        <a:srgbClr val="183E70"/>
      </a:dk2>
      <a:lt2>
        <a:srgbClr val="F0A756"/>
      </a:lt2>
      <a:accent1>
        <a:srgbClr val="3C3249"/>
      </a:accent1>
      <a:accent2>
        <a:srgbClr val="90C893"/>
      </a:accent2>
      <a:accent3>
        <a:srgbClr val="094755"/>
      </a:accent3>
      <a:accent4>
        <a:srgbClr val="F3BFA4"/>
      </a:accent4>
      <a:accent5>
        <a:srgbClr val="00694C"/>
      </a:accent5>
      <a:accent6>
        <a:srgbClr val="AFA8C6"/>
      </a:accent6>
      <a:hlink>
        <a:srgbClr val="0000FF"/>
      </a:hlink>
      <a:folHlink>
        <a:srgbClr val="C1C1C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856</Words>
  <Application>Microsoft Office PowerPoint</Application>
  <PresentationFormat>On-screen Show (16:9)</PresentationFormat>
  <Paragraphs>94</Paragraphs>
  <Slides>14</Slides>
  <Notes>14</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14</vt:i4>
      </vt:variant>
    </vt:vector>
  </HeadingPairs>
  <TitlesOfParts>
    <vt:vector size="20" baseType="lpstr">
      <vt:lpstr>Open Sans</vt:lpstr>
      <vt:lpstr>Arial</vt:lpstr>
      <vt:lpstr>Calibri</vt:lpstr>
      <vt:lpstr>1_Cover slides</vt:lpstr>
      <vt:lpstr>Content slides</vt:lpstr>
      <vt:lpstr>1_End slides</vt:lpstr>
      <vt:lpstr>Warm &amp; Well in North Yorkshire  </vt:lpstr>
      <vt:lpstr>PowerPoint Presentation</vt:lpstr>
      <vt:lpstr>PowerPoint Presentation</vt:lpstr>
      <vt:lpstr>Growth of the service:</vt:lpstr>
      <vt:lpstr>PowerPoint Presentation</vt:lpstr>
      <vt:lpstr>Clients</vt:lpstr>
      <vt:lpstr>Delivery:</vt:lpstr>
      <vt:lpstr>PowerPoint Presentation</vt:lpstr>
      <vt:lpstr>PowerPoint Presentation</vt:lpstr>
      <vt:lpstr>Frontline Workers</vt:lpstr>
      <vt:lpstr>PowerPoint Presentation</vt:lpstr>
      <vt:lpstr>Contacts</vt:lpstr>
      <vt:lpstr>Any 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Warm &amp; Well in North Yorkshire  </dc:title>
  <cp:lastModifiedBy>CANY07</cp:lastModifiedBy>
  <cp:revision>2</cp:revision>
  <dcterms:modified xsi:type="dcterms:W3CDTF">2023-10-03T11:11:59Z</dcterms:modified>
</cp:coreProperties>
</file>