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7" r:id="rId6"/>
    <p:sldId id="259" r:id="rId7"/>
    <p:sldId id="260" r:id="rId8"/>
    <p:sldId id="264"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63" d="100"/>
          <a:sy n="63" d="100"/>
        </p:scale>
        <p:origin x="6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0635" y="3830563"/>
            <a:ext cx="9144000" cy="727006"/>
          </a:xfrm>
        </p:spPr>
        <p:txBody>
          <a:bodyPr anchor="b">
            <a:normAutofit/>
          </a:bodyPr>
          <a:lstStyle>
            <a:lvl1pPr algn="l">
              <a:defRPr sz="4400"/>
            </a:lvl1pPr>
          </a:lstStyle>
          <a:p>
            <a:r>
              <a:rPr lang="en-GB" dirty="0"/>
              <a:t>Master title Arial Bold 44pt</a:t>
            </a:r>
          </a:p>
        </p:txBody>
      </p:sp>
      <p:sp>
        <p:nvSpPr>
          <p:cNvPr id="3" name="Subtitle 2"/>
          <p:cNvSpPr>
            <a:spLocks noGrp="1"/>
          </p:cNvSpPr>
          <p:nvPr>
            <p:ph type="subTitle" idx="1" hasCustomPrompt="1"/>
          </p:nvPr>
        </p:nvSpPr>
        <p:spPr>
          <a:xfrm>
            <a:off x="460635" y="4649644"/>
            <a:ext cx="9144000" cy="433249"/>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Master text Arial 28pt</a:t>
            </a:r>
          </a:p>
        </p:txBody>
      </p:sp>
    </p:spTree>
    <p:extLst>
      <p:ext uri="{BB962C8B-B14F-4D97-AF65-F5344CB8AC3E}">
        <p14:creationId xmlns:p14="http://schemas.microsoft.com/office/powerpoint/2010/main" val="120520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4573" y="1573162"/>
            <a:ext cx="10515600" cy="707462"/>
          </a:xfrm>
        </p:spPr>
        <p:txBody>
          <a:bodyPr/>
          <a:lstStyle/>
          <a:p>
            <a:r>
              <a:rPr lang="en-GB" dirty="0"/>
              <a:t>Master title Arial Bold 44pt</a:t>
            </a:r>
          </a:p>
        </p:txBody>
      </p:sp>
      <p:sp>
        <p:nvSpPr>
          <p:cNvPr id="3" name="Content Placeholder 2"/>
          <p:cNvSpPr>
            <a:spLocks noGrp="1"/>
          </p:cNvSpPr>
          <p:nvPr>
            <p:ph idx="1" hasCustomPrompt="1"/>
          </p:nvPr>
        </p:nvSpPr>
        <p:spPr>
          <a:xfrm>
            <a:off x="464573" y="2369574"/>
            <a:ext cx="10515600" cy="3807389"/>
          </a:xfrm>
          <a:noFill/>
        </p:spPr>
        <p:txBody>
          <a:bodyPr/>
          <a:lstStyle>
            <a:lvl1pPr marL="0" indent="0">
              <a:buNone/>
              <a:defRPr baseline="0"/>
            </a:lvl1pPr>
          </a:lstStyle>
          <a:p>
            <a:pPr lvl="0"/>
            <a:r>
              <a:rPr lang="en-GB" dirty="0"/>
              <a:t>Master text Arial 28pt</a:t>
            </a:r>
          </a:p>
          <a:p>
            <a:pPr lvl="1"/>
            <a:r>
              <a:rPr lang="en-GB" dirty="0"/>
              <a:t>Second level Arial 24pt</a:t>
            </a:r>
          </a:p>
          <a:p>
            <a:pPr lvl="2"/>
            <a:r>
              <a:rPr lang="en-GB" dirty="0"/>
              <a:t>Third level Arial 20pt</a:t>
            </a:r>
          </a:p>
          <a:p>
            <a:pPr lvl="3"/>
            <a:r>
              <a:rPr lang="en-GB" dirty="0"/>
              <a:t>Fourth level Arial 18pt</a:t>
            </a:r>
          </a:p>
          <a:p>
            <a:pPr lvl="4"/>
            <a:r>
              <a:rPr lang="en-GB" dirty="0"/>
              <a:t>Fifth level Arial 18pt</a:t>
            </a:r>
          </a:p>
        </p:txBody>
      </p:sp>
    </p:spTree>
    <p:extLst>
      <p:ext uri="{BB962C8B-B14F-4D97-AF65-F5344CB8AC3E}">
        <p14:creationId xmlns:p14="http://schemas.microsoft.com/office/powerpoint/2010/main" val="2791054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and Tab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4573" y="1573162"/>
            <a:ext cx="10515600" cy="707462"/>
          </a:xfrm>
        </p:spPr>
        <p:txBody>
          <a:bodyPr/>
          <a:lstStyle/>
          <a:p>
            <a:r>
              <a:rPr lang="en-GB" dirty="0"/>
              <a:t>Master title Arial Bold 44pt</a:t>
            </a:r>
          </a:p>
        </p:txBody>
      </p:sp>
      <p:sp>
        <p:nvSpPr>
          <p:cNvPr id="3" name="Content Placeholder 2"/>
          <p:cNvSpPr>
            <a:spLocks noGrp="1"/>
          </p:cNvSpPr>
          <p:nvPr>
            <p:ph idx="1" hasCustomPrompt="1"/>
          </p:nvPr>
        </p:nvSpPr>
        <p:spPr>
          <a:xfrm>
            <a:off x="464573" y="2369574"/>
            <a:ext cx="10515600" cy="3807389"/>
          </a:xfrm>
          <a:noFill/>
        </p:spPr>
        <p:txBody>
          <a:bodyPr/>
          <a:lstStyle>
            <a:lvl1pPr marL="0" indent="0">
              <a:buNone/>
              <a:defRPr baseline="0"/>
            </a:lvl1pPr>
          </a:lstStyle>
          <a:p>
            <a:pPr lvl="0"/>
            <a:r>
              <a:rPr lang="en-GB" dirty="0"/>
              <a:t>Master text Arial 28pt</a:t>
            </a:r>
          </a:p>
          <a:p>
            <a:pPr lvl="1"/>
            <a:r>
              <a:rPr lang="en-GB" dirty="0"/>
              <a:t>Second level Arial 24pt</a:t>
            </a:r>
          </a:p>
          <a:p>
            <a:pPr lvl="2"/>
            <a:r>
              <a:rPr lang="en-GB" dirty="0"/>
              <a:t>Third level Arial 20pt</a:t>
            </a:r>
          </a:p>
          <a:p>
            <a:pPr lvl="3"/>
            <a:r>
              <a:rPr lang="en-GB" dirty="0"/>
              <a:t>Fourth level Arial 18pt</a:t>
            </a:r>
          </a:p>
          <a:p>
            <a:pPr lvl="4"/>
            <a:r>
              <a:rPr lang="en-GB" dirty="0"/>
              <a:t>Fifth level Arial 18pt</a:t>
            </a:r>
          </a:p>
        </p:txBody>
      </p:sp>
      <p:graphicFrame>
        <p:nvGraphicFramePr>
          <p:cNvPr id="4" name="Table 4">
            <a:extLst>
              <a:ext uri="{FF2B5EF4-FFF2-40B4-BE49-F238E27FC236}">
                <a16:creationId xmlns:a16="http://schemas.microsoft.com/office/drawing/2014/main" id="{6BC8CEC5-3827-46EE-8BEA-4F16E0243C6E}"/>
              </a:ext>
            </a:extLst>
          </p:cNvPr>
          <p:cNvGraphicFramePr>
            <a:graphicFrameLocks noGrp="1"/>
          </p:cNvGraphicFramePr>
          <p:nvPr userDrawn="1">
            <p:extLst>
              <p:ext uri="{D42A27DB-BD31-4B8C-83A1-F6EECF244321}">
                <p14:modId xmlns:p14="http://schemas.microsoft.com/office/powerpoint/2010/main" val="1329214374"/>
              </p:ext>
            </p:extLst>
          </p:nvPr>
        </p:nvGraphicFramePr>
        <p:xfrm>
          <a:off x="464573" y="4728578"/>
          <a:ext cx="7319012" cy="1112520"/>
        </p:xfrm>
        <a:graphic>
          <a:graphicData uri="http://schemas.openxmlformats.org/drawingml/2006/table">
            <a:tbl>
              <a:tblPr firstRow="1" bandRow="1">
                <a:tableStyleId>{69012ECD-51FC-41F1-AA8D-1B2483CD663E}</a:tableStyleId>
              </a:tblPr>
              <a:tblGrid>
                <a:gridCol w="1829753">
                  <a:extLst>
                    <a:ext uri="{9D8B030D-6E8A-4147-A177-3AD203B41FA5}">
                      <a16:colId xmlns:a16="http://schemas.microsoft.com/office/drawing/2014/main" val="215339676"/>
                    </a:ext>
                  </a:extLst>
                </a:gridCol>
                <a:gridCol w="1829753">
                  <a:extLst>
                    <a:ext uri="{9D8B030D-6E8A-4147-A177-3AD203B41FA5}">
                      <a16:colId xmlns:a16="http://schemas.microsoft.com/office/drawing/2014/main" val="2362435220"/>
                    </a:ext>
                  </a:extLst>
                </a:gridCol>
                <a:gridCol w="1829753">
                  <a:extLst>
                    <a:ext uri="{9D8B030D-6E8A-4147-A177-3AD203B41FA5}">
                      <a16:colId xmlns:a16="http://schemas.microsoft.com/office/drawing/2014/main" val="1733039016"/>
                    </a:ext>
                  </a:extLst>
                </a:gridCol>
                <a:gridCol w="1829753">
                  <a:extLst>
                    <a:ext uri="{9D8B030D-6E8A-4147-A177-3AD203B41FA5}">
                      <a16:colId xmlns:a16="http://schemas.microsoft.com/office/drawing/2014/main" val="3806425770"/>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 header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 header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 header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 header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8173298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7788941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Table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4772600"/>
                  </a:ext>
                </a:extLst>
              </a:tr>
            </a:tbl>
          </a:graphicData>
        </a:graphic>
      </p:graphicFrame>
    </p:spTree>
    <p:extLst>
      <p:ext uri="{BB962C8B-B14F-4D97-AF65-F5344CB8AC3E}">
        <p14:creationId xmlns:p14="http://schemas.microsoft.com/office/powerpoint/2010/main" val="344668155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Master title Arial Bold 44pt</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Master text Arial 28pt</a:t>
            </a:r>
          </a:p>
          <a:p>
            <a:pPr lvl="1"/>
            <a:r>
              <a:rPr lang="en-GB" dirty="0"/>
              <a:t>Second level Arial 24pt</a:t>
            </a:r>
          </a:p>
          <a:p>
            <a:pPr lvl="2"/>
            <a:r>
              <a:rPr lang="en-GB" dirty="0"/>
              <a:t>Third level Arial 20pt</a:t>
            </a:r>
          </a:p>
          <a:p>
            <a:pPr lvl="3"/>
            <a:r>
              <a:rPr lang="en-GB" dirty="0"/>
              <a:t>Fourth level Arial 18pt</a:t>
            </a:r>
          </a:p>
          <a:p>
            <a:pPr lvl="4"/>
            <a:r>
              <a:rPr lang="en-GB" dirty="0"/>
              <a:t>Fifth level Arial 18pt</a:t>
            </a:r>
          </a:p>
        </p:txBody>
      </p:sp>
      <p:sp>
        <p:nvSpPr>
          <p:cNvPr id="7" name="MSIPCMContentMarking" descr="{&quot;HashCode&quot;:-1399272816,&quot;Placement&quot;:&quot;Footer&quot;,&quot;Top&quot;:519.343,&quot;Left&quot;:451.105438,&quot;SlideWidth&quot;:960,&quot;SlideHeight&quot;:540}"/>
          <p:cNvSpPr txBox="1"/>
          <p:nvPr userDrawn="1"/>
        </p:nvSpPr>
        <p:spPr>
          <a:xfrm>
            <a:off x="5729039" y="6595656"/>
            <a:ext cx="733923" cy="262344"/>
          </a:xfrm>
          <a:prstGeom prst="rect">
            <a:avLst/>
          </a:prstGeom>
          <a:noFill/>
        </p:spPr>
        <p:txBody>
          <a:bodyPr vert="horz" wrap="square" lIns="0" tIns="0" rIns="0" bIns="0" rtlCol="0" anchor="ctr" anchorCtr="1">
            <a:spAutoFit/>
          </a:bodyPr>
          <a:lstStyle/>
          <a:p>
            <a:pPr algn="ctr">
              <a:spcBef>
                <a:spcPts val="0"/>
              </a:spcBef>
              <a:spcAft>
                <a:spcPts val="0"/>
              </a:spcAft>
            </a:pPr>
            <a:r>
              <a:rPr lang="en-GB" sz="1000">
                <a:solidFill>
                  <a:srgbClr val="FF0000"/>
                </a:solidFill>
                <a:latin typeface="Calibri" panose="020F0502020204030204" pitchFamily="34" charset="0"/>
              </a:rPr>
              <a:t>OFFICIAL</a:t>
            </a:r>
          </a:p>
        </p:txBody>
      </p:sp>
    </p:spTree>
    <p:extLst>
      <p:ext uri="{BB962C8B-B14F-4D97-AF65-F5344CB8AC3E}">
        <p14:creationId xmlns:p14="http://schemas.microsoft.com/office/powerpoint/2010/main" val="1157246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b="1" kern="1200">
          <a:solidFill>
            <a:srgbClr val="005489"/>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northyorks.gov.uk/community-and-volunteering/cost-living-support" TargetMode="External"/><Relationship Id="rId2" Type="http://schemas.openxmlformats.org/officeDocument/2006/relationships/hyperlink" Target="http://www.northyorks.gov.uk/benefits/household-support-fund"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830DC8-8CB0-4304-98AF-96D75BC44614}"/>
              </a:ext>
            </a:extLst>
          </p:cNvPr>
          <p:cNvSpPr>
            <a:spLocks noGrp="1"/>
          </p:cNvSpPr>
          <p:nvPr>
            <p:ph type="ctrTitle"/>
          </p:nvPr>
        </p:nvSpPr>
        <p:spPr>
          <a:xfrm>
            <a:off x="460635" y="3354313"/>
            <a:ext cx="9144000" cy="727006"/>
          </a:xfrm>
        </p:spPr>
        <p:txBody>
          <a:bodyPr>
            <a:normAutofit fontScale="90000"/>
          </a:bodyPr>
          <a:lstStyle/>
          <a:p>
            <a:r>
              <a:rPr lang="en-GB" dirty="0"/>
              <a:t>Household Support Fund – Phase 4</a:t>
            </a:r>
          </a:p>
        </p:txBody>
      </p:sp>
      <p:sp>
        <p:nvSpPr>
          <p:cNvPr id="5" name="Subtitle 4">
            <a:extLst>
              <a:ext uri="{FF2B5EF4-FFF2-40B4-BE49-F238E27FC236}">
                <a16:creationId xmlns:a16="http://schemas.microsoft.com/office/drawing/2014/main" id="{9FDA7029-5216-4A9B-A854-D8C00040A3BA}"/>
              </a:ext>
            </a:extLst>
          </p:cNvPr>
          <p:cNvSpPr>
            <a:spLocks noGrp="1"/>
          </p:cNvSpPr>
          <p:nvPr>
            <p:ph type="subTitle" idx="1"/>
          </p:nvPr>
        </p:nvSpPr>
        <p:spPr>
          <a:xfrm>
            <a:off x="460635" y="4081319"/>
            <a:ext cx="9144000" cy="433249"/>
          </a:xfrm>
        </p:spPr>
        <p:txBody>
          <a:bodyPr>
            <a:normAutofit lnSpcReduction="10000"/>
          </a:bodyPr>
          <a:lstStyle/>
          <a:p>
            <a:r>
              <a:rPr lang="en-GB" dirty="0"/>
              <a:t>April 2023 – March 2024</a:t>
            </a:r>
          </a:p>
        </p:txBody>
      </p:sp>
    </p:spTree>
    <p:extLst>
      <p:ext uri="{BB962C8B-B14F-4D97-AF65-F5344CB8AC3E}">
        <p14:creationId xmlns:p14="http://schemas.microsoft.com/office/powerpoint/2010/main" val="2591413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573" y="834931"/>
            <a:ext cx="10515600" cy="707462"/>
          </a:xfrm>
        </p:spPr>
        <p:txBody>
          <a:bodyPr/>
          <a:lstStyle/>
          <a:p>
            <a:r>
              <a:rPr lang="en-GB" dirty="0"/>
              <a:t>Overview of HSF</a:t>
            </a:r>
          </a:p>
        </p:txBody>
      </p:sp>
      <p:sp>
        <p:nvSpPr>
          <p:cNvPr id="3" name="Content Placeholder 2"/>
          <p:cNvSpPr>
            <a:spLocks noGrp="1"/>
          </p:cNvSpPr>
          <p:nvPr>
            <p:ph idx="1"/>
          </p:nvPr>
        </p:nvSpPr>
        <p:spPr>
          <a:xfrm>
            <a:off x="464573" y="1728132"/>
            <a:ext cx="10515600" cy="4448831"/>
          </a:xfrm>
        </p:spPr>
        <p:txBody>
          <a:bodyPr/>
          <a:lstStyle/>
          <a:p>
            <a:pPr marL="342900" indent="-342900">
              <a:buFont typeface="Arial" panose="020B0604020202020204" pitchFamily="34" charset="0"/>
              <a:buChar char="•"/>
            </a:pPr>
            <a:r>
              <a:rPr lang="en-GB" sz="2400" dirty="0">
                <a:latin typeface="+mn-lt"/>
              </a:rPr>
              <a:t>North Yorkshire Council allocated £7,075,000 for the fourth phase of Household Support Fund (2023/24). This is funded by the Department of Work and Pensions (DWP) </a:t>
            </a:r>
          </a:p>
          <a:p>
            <a:pPr marL="342900" indent="-342900">
              <a:buFont typeface="Arial" panose="020B0604020202020204" pitchFamily="34" charset="0"/>
              <a:buChar char="•"/>
            </a:pPr>
            <a:r>
              <a:rPr lang="en-GB" sz="2400" dirty="0">
                <a:latin typeface="+mn-lt"/>
              </a:rPr>
              <a:t>The funding will be used to support low-income families most in need.</a:t>
            </a:r>
          </a:p>
          <a:p>
            <a:pPr marL="342900" indent="-342900">
              <a:buFont typeface="Arial" panose="020B0604020202020204" pitchFamily="34" charset="0"/>
              <a:buChar char="•"/>
            </a:pPr>
            <a:r>
              <a:rPr lang="en-GB" sz="2400" dirty="0">
                <a:latin typeface="+mn-lt"/>
              </a:rPr>
              <a:t>The eligibility criteria has been updated based on guidance from the DWP so that we can help people who have missed out on other government support, as well as other households in need.</a:t>
            </a:r>
          </a:p>
          <a:p>
            <a:pPr marL="342900" indent="-342900">
              <a:buFont typeface="Arial" panose="020B0604020202020204" pitchFamily="34" charset="0"/>
              <a:buChar char="•"/>
            </a:pPr>
            <a:r>
              <a:rPr lang="en-GB" sz="2400" dirty="0">
                <a:latin typeface="+mn-lt"/>
              </a:rPr>
              <a:t>The support will be in the form of a direct award to eligible households (shopping e-vouchers) along with additional funding being provided to North Yorkshire Local Assistance Fund, Food Banks and Energy Support.</a:t>
            </a:r>
            <a:endParaRPr lang="en-GB" sz="2400" dirty="0"/>
          </a:p>
          <a:p>
            <a:endParaRPr lang="en-GB" dirty="0"/>
          </a:p>
        </p:txBody>
      </p:sp>
    </p:spTree>
    <p:extLst>
      <p:ext uri="{BB962C8B-B14F-4D97-AF65-F5344CB8AC3E}">
        <p14:creationId xmlns:p14="http://schemas.microsoft.com/office/powerpoint/2010/main" val="4254855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80B5E-6423-447B-A579-3E8D24F8777D}"/>
              </a:ext>
            </a:extLst>
          </p:cNvPr>
          <p:cNvSpPr>
            <a:spLocks noGrp="1"/>
          </p:cNvSpPr>
          <p:nvPr>
            <p:ph type="title"/>
          </p:nvPr>
        </p:nvSpPr>
        <p:spPr>
          <a:xfrm>
            <a:off x="405850" y="681037"/>
            <a:ext cx="10515600" cy="707462"/>
          </a:xfrm>
        </p:spPr>
        <p:txBody>
          <a:bodyPr/>
          <a:lstStyle/>
          <a:p>
            <a:r>
              <a:rPr lang="en-GB" dirty="0"/>
              <a:t>Direct Award </a:t>
            </a:r>
          </a:p>
        </p:txBody>
      </p:sp>
      <p:sp>
        <p:nvSpPr>
          <p:cNvPr id="3" name="Content Placeholder 2">
            <a:extLst>
              <a:ext uri="{FF2B5EF4-FFF2-40B4-BE49-F238E27FC236}">
                <a16:creationId xmlns:a16="http://schemas.microsoft.com/office/drawing/2014/main" id="{0A900EC8-C1C5-44FD-B4C3-B8AC20F9D2DE}"/>
              </a:ext>
            </a:extLst>
          </p:cNvPr>
          <p:cNvSpPr>
            <a:spLocks noGrp="1"/>
          </p:cNvSpPr>
          <p:nvPr>
            <p:ph idx="1"/>
          </p:nvPr>
        </p:nvSpPr>
        <p:spPr>
          <a:xfrm>
            <a:off x="464573" y="1526796"/>
            <a:ext cx="10515600" cy="4650167"/>
          </a:xfrm>
        </p:spPr>
        <p:txBody>
          <a:bodyPr>
            <a:normAutofit fontScale="85000" lnSpcReduction="20000"/>
          </a:bodyPr>
          <a:lstStyle/>
          <a:p>
            <a:pPr marL="457200" indent="-457200">
              <a:buFont typeface="Arial" panose="020B0604020202020204" pitchFamily="34" charset="0"/>
              <a:buChar char="•"/>
            </a:pPr>
            <a:r>
              <a:rPr lang="en-GB" sz="2600" dirty="0">
                <a:latin typeface="+mn-lt"/>
              </a:rPr>
              <a:t>Targeted support mirrors previous phases of HSF by providing shopping e-vouchers, and a significant proportion of HSF expenditure. </a:t>
            </a:r>
          </a:p>
          <a:p>
            <a:pPr marL="457200" indent="-457200">
              <a:buFont typeface="Arial" panose="020B0604020202020204" pitchFamily="34" charset="0"/>
              <a:buChar char="•"/>
            </a:pPr>
            <a:r>
              <a:rPr lang="en-GB" sz="2600" dirty="0">
                <a:latin typeface="+mn-lt"/>
              </a:rPr>
              <a:t>Approximately 22,500 eligible households received a letter between 11 and 15 September 2023.</a:t>
            </a:r>
          </a:p>
          <a:p>
            <a:pPr marL="457200" indent="-457200">
              <a:buFont typeface="Arial" panose="020B0604020202020204" pitchFamily="34" charset="0"/>
              <a:buChar char="•"/>
            </a:pPr>
            <a:r>
              <a:rPr lang="en-GB" sz="2600" dirty="0">
                <a:latin typeface="+mn-lt"/>
              </a:rPr>
              <a:t>The letter will provide customers with a code and a QR code in order to redeem their vouchers.  They must redeem their vouchers by no later than </a:t>
            </a:r>
            <a:r>
              <a:rPr lang="en-GB" sz="2600" b="1" dirty="0">
                <a:latin typeface="+mn-lt"/>
              </a:rPr>
              <a:t>24</a:t>
            </a:r>
            <a:r>
              <a:rPr lang="en-GB" sz="2600" b="1" baseline="30000" dirty="0">
                <a:latin typeface="+mn-lt"/>
              </a:rPr>
              <a:t>th</a:t>
            </a:r>
            <a:r>
              <a:rPr lang="en-GB" sz="2600" b="1" dirty="0">
                <a:latin typeface="+mn-lt"/>
              </a:rPr>
              <a:t> October 2023</a:t>
            </a:r>
            <a:r>
              <a:rPr lang="en-GB" sz="2600" dirty="0">
                <a:latin typeface="+mn-lt"/>
              </a:rPr>
              <a:t>.</a:t>
            </a:r>
          </a:p>
          <a:p>
            <a:pPr marL="457200" indent="-457200">
              <a:buFont typeface="Arial" panose="020B0604020202020204" pitchFamily="34" charset="0"/>
              <a:buChar char="•"/>
            </a:pPr>
            <a:r>
              <a:rPr lang="en-GB" sz="2600" dirty="0">
                <a:latin typeface="+mn-lt"/>
              </a:rPr>
              <a:t>The Customer Services contact number will be displayed should customers require further support or information.  Locally based Library and Council Office addresses are listed for face to face support.</a:t>
            </a:r>
          </a:p>
          <a:p>
            <a:pPr marL="457200" indent="-457200">
              <a:buFont typeface="Arial" panose="020B0604020202020204" pitchFamily="34" charset="0"/>
              <a:buChar char="•"/>
            </a:pPr>
            <a:r>
              <a:rPr lang="en-GB" sz="2600" dirty="0">
                <a:latin typeface="+mn-lt"/>
              </a:rPr>
              <a:t>The letter contains a leaflet insert that has been funded by Independent Age. The leaflet is aiming to encourage customers to apply for Pension Credit which is currently underclaimed in North Yorkshire. </a:t>
            </a:r>
          </a:p>
          <a:p>
            <a:pPr marL="457200" indent="-457200">
              <a:buFont typeface="Arial" panose="020B0604020202020204" pitchFamily="34" charset="0"/>
              <a:buChar char="•"/>
            </a:pPr>
            <a:r>
              <a:rPr lang="en-GB" sz="2600" dirty="0">
                <a:latin typeface="+mn-lt"/>
              </a:rPr>
              <a:t>An Exceptional Circumstances Fund is available via locally based Council teams for those who feel they have missed out on support due to circumstances beyond their control. </a:t>
            </a:r>
          </a:p>
          <a:p>
            <a:endParaRPr lang="en-GB" dirty="0"/>
          </a:p>
        </p:txBody>
      </p:sp>
    </p:spTree>
    <p:extLst>
      <p:ext uri="{BB962C8B-B14F-4D97-AF65-F5344CB8AC3E}">
        <p14:creationId xmlns:p14="http://schemas.microsoft.com/office/powerpoint/2010/main" val="2134099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0219B-2A76-4F5D-A48E-41219F07A6AD}"/>
              </a:ext>
            </a:extLst>
          </p:cNvPr>
          <p:cNvSpPr>
            <a:spLocks noGrp="1"/>
          </p:cNvSpPr>
          <p:nvPr>
            <p:ph type="title"/>
          </p:nvPr>
        </p:nvSpPr>
        <p:spPr>
          <a:xfrm>
            <a:off x="464573" y="440649"/>
            <a:ext cx="10515600" cy="707462"/>
          </a:xfrm>
        </p:spPr>
        <p:txBody>
          <a:bodyPr/>
          <a:lstStyle/>
          <a:p>
            <a:r>
              <a:rPr lang="en-GB" dirty="0"/>
              <a:t>Other HSF Support….</a:t>
            </a:r>
          </a:p>
        </p:txBody>
      </p:sp>
      <p:graphicFrame>
        <p:nvGraphicFramePr>
          <p:cNvPr id="3" name="Table 3">
            <a:extLst>
              <a:ext uri="{FF2B5EF4-FFF2-40B4-BE49-F238E27FC236}">
                <a16:creationId xmlns:a16="http://schemas.microsoft.com/office/drawing/2014/main" id="{E5489F17-B8B2-42B4-AA8C-7DB254F21A99}"/>
              </a:ext>
            </a:extLst>
          </p:cNvPr>
          <p:cNvGraphicFramePr>
            <a:graphicFrameLocks noGrp="1"/>
          </p:cNvGraphicFramePr>
          <p:nvPr>
            <p:ph idx="1"/>
            <p:extLst>
              <p:ext uri="{D42A27DB-BD31-4B8C-83A1-F6EECF244321}">
                <p14:modId xmlns:p14="http://schemas.microsoft.com/office/powerpoint/2010/main" val="2052496445"/>
              </p:ext>
            </p:extLst>
          </p:nvPr>
        </p:nvGraphicFramePr>
        <p:xfrm>
          <a:off x="464572" y="1148112"/>
          <a:ext cx="11441678" cy="5271971"/>
        </p:xfrm>
        <a:graphic>
          <a:graphicData uri="http://schemas.openxmlformats.org/drawingml/2006/table">
            <a:tbl>
              <a:tblPr firstRow="1" bandRow="1">
                <a:tableStyleId>{5C22544A-7EE6-4342-B048-85BDC9FD1C3A}</a:tableStyleId>
              </a:tblPr>
              <a:tblGrid>
                <a:gridCol w="5193278">
                  <a:extLst>
                    <a:ext uri="{9D8B030D-6E8A-4147-A177-3AD203B41FA5}">
                      <a16:colId xmlns:a16="http://schemas.microsoft.com/office/drawing/2014/main" val="1423946484"/>
                    </a:ext>
                  </a:extLst>
                </a:gridCol>
                <a:gridCol w="6248400">
                  <a:extLst>
                    <a:ext uri="{9D8B030D-6E8A-4147-A177-3AD203B41FA5}">
                      <a16:colId xmlns:a16="http://schemas.microsoft.com/office/drawing/2014/main" val="1159192037"/>
                    </a:ext>
                  </a:extLst>
                </a:gridCol>
              </a:tblGrid>
              <a:tr h="366037">
                <a:tc>
                  <a:txBody>
                    <a:bodyPr/>
                    <a:lstStyle/>
                    <a:p>
                      <a:r>
                        <a:rPr lang="en-GB" dirty="0"/>
                        <a:t>Support Strand</a:t>
                      </a:r>
                    </a:p>
                  </a:txBody>
                  <a:tcPr/>
                </a:tc>
                <a:tc>
                  <a:txBody>
                    <a:bodyPr/>
                    <a:lstStyle/>
                    <a:p>
                      <a:r>
                        <a:rPr lang="en-GB" dirty="0"/>
                        <a:t>Details</a:t>
                      </a:r>
                    </a:p>
                  </a:txBody>
                  <a:tcPr/>
                </a:tc>
                <a:extLst>
                  <a:ext uri="{0D108BD9-81ED-4DB2-BD59-A6C34878D82A}">
                    <a16:rowId xmlns:a16="http://schemas.microsoft.com/office/drawing/2014/main" val="1359294041"/>
                  </a:ext>
                </a:extLst>
              </a:tr>
              <a:tr h="2256394">
                <a:tc>
                  <a:txBody>
                    <a:bodyPr/>
                    <a:lstStyle/>
                    <a:p>
                      <a:r>
                        <a:rPr lang="en-GB" sz="2000" dirty="0"/>
                        <a:t>North Yorkshire Local Assistance Fund (NYLAF)</a:t>
                      </a:r>
                    </a:p>
                  </a:txBody>
                  <a:tcPr/>
                </a:tc>
                <a:tc>
                  <a:txBody>
                    <a:bodyPr/>
                    <a:lstStyle/>
                    <a:p>
                      <a:pPr marL="285750" indent="-285750">
                        <a:buFont typeface="Arial" panose="020B0604020202020204" pitchFamily="34" charset="0"/>
                        <a:buChar char="•"/>
                      </a:pPr>
                      <a:r>
                        <a:rPr lang="en-GB" dirty="0"/>
                        <a:t>HSF funding has allowed the maximum number of emergency awards for food and utilities to be lifted from 2 to 4 over a 12 month rolling period until 31 March 2024. </a:t>
                      </a:r>
                    </a:p>
                    <a:p>
                      <a:pPr marL="285750" indent="-285750">
                        <a:buFont typeface="Arial" panose="020B0604020202020204" pitchFamily="34" charset="0"/>
                        <a:buChar char="•"/>
                      </a:pPr>
                      <a:r>
                        <a:rPr lang="en-GB" dirty="0"/>
                        <a:t>Details of the full NYLAF scheme, including eligibility criteria and other forms of support (for example white goods) are available on the NYC website.  </a:t>
                      </a:r>
                    </a:p>
                  </a:txBody>
                  <a:tcPr/>
                </a:tc>
                <a:extLst>
                  <a:ext uri="{0D108BD9-81ED-4DB2-BD59-A6C34878D82A}">
                    <a16:rowId xmlns:a16="http://schemas.microsoft.com/office/drawing/2014/main" val="374834753"/>
                  </a:ext>
                </a:extLst>
              </a:tr>
              <a:tr h="1186500">
                <a:tc>
                  <a:txBody>
                    <a:bodyPr/>
                    <a:lstStyle/>
                    <a:p>
                      <a:r>
                        <a:rPr lang="en-GB" sz="2000" dirty="0"/>
                        <a:t>Food Support Grants</a:t>
                      </a:r>
                    </a:p>
                  </a:txBody>
                  <a:tcPr/>
                </a:tc>
                <a:tc>
                  <a:txBody>
                    <a:bodyPr/>
                    <a:lstStyle/>
                    <a:p>
                      <a:pPr marL="285750" indent="-285750">
                        <a:buFont typeface="Arial" panose="020B0604020202020204" pitchFamily="34" charset="0"/>
                        <a:buChar char="•"/>
                      </a:pPr>
                      <a:r>
                        <a:rPr lang="en-GB" dirty="0"/>
                        <a:t>Grants of between £10K and £20K have been awarded to 18 VCSE providers of free or low cost food across the County, to ensure there is capacity in the system over winter. </a:t>
                      </a:r>
                    </a:p>
                  </a:txBody>
                  <a:tcPr/>
                </a:tc>
                <a:extLst>
                  <a:ext uri="{0D108BD9-81ED-4DB2-BD59-A6C34878D82A}">
                    <a16:rowId xmlns:a16="http://schemas.microsoft.com/office/drawing/2014/main" val="714233479"/>
                  </a:ext>
                </a:extLst>
              </a:tr>
              <a:tr h="1460308">
                <a:tc>
                  <a:txBody>
                    <a:bodyPr/>
                    <a:lstStyle/>
                    <a:p>
                      <a:r>
                        <a:rPr lang="en-GB" sz="2000" dirty="0"/>
                        <a:t>HSF Energy Support Scheme</a:t>
                      </a:r>
                    </a:p>
                  </a:txBody>
                  <a:tcPr/>
                </a:tc>
                <a:tc>
                  <a:txBody>
                    <a:bodyPr/>
                    <a:lstStyle/>
                    <a:p>
                      <a:pPr marL="285750" indent="-285750">
                        <a:buFont typeface="Arial" panose="020B0604020202020204" pitchFamily="34" charset="0"/>
                        <a:buChar char="•"/>
                      </a:pPr>
                      <a:r>
                        <a:rPr lang="en-GB" sz="1800" kern="1200" dirty="0">
                          <a:solidFill>
                            <a:schemeClr val="dk1"/>
                          </a:solidFill>
                          <a:effectLst/>
                          <a:latin typeface="+mn-lt"/>
                          <a:ea typeface="+mn-ea"/>
                          <a:cs typeface="+mn-cs"/>
                        </a:rPr>
                        <a:t>Delivered by North Yorkshire Citizens Advice &amp; Law Centre, alongside Warm and Well.  </a:t>
                      </a:r>
                    </a:p>
                    <a:p>
                      <a:pPr marL="285750" indent="-285750">
                        <a:buFont typeface="Arial" panose="020B0604020202020204" pitchFamily="34" charset="0"/>
                        <a:buChar char="•"/>
                      </a:pPr>
                      <a:r>
                        <a:rPr lang="en-GB" sz="1800" kern="1200" dirty="0">
                          <a:solidFill>
                            <a:schemeClr val="dk1"/>
                          </a:solidFill>
                          <a:effectLst/>
                          <a:latin typeface="+mn-lt"/>
                          <a:ea typeface="+mn-ea"/>
                          <a:cs typeface="+mn-cs"/>
                        </a:rPr>
                        <a:t>Particular focus on the delivery of a fuel voucher scheme to households in greatest need, including those who use oil or solid fuel for heating.</a:t>
                      </a:r>
                    </a:p>
                  </a:txBody>
                  <a:tcPr/>
                </a:tc>
                <a:extLst>
                  <a:ext uri="{0D108BD9-81ED-4DB2-BD59-A6C34878D82A}">
                    <a16:rowId xmlns:a16="http://schemas.microsoft.com/office/drawing/2014/main" val="883278993"/>
                  </a:ext>
                </a:extLst>
              </a:tr>
            </a:tbl>
          </a:graphicData>
        </a:graphic>
      </p:graphicFrame>
    </p:spTree>
    <p:extLst>
      <p:ext uri="{BB962C8B-B14F-4D97-AF65-F5344CB8AC3E}">
        <p14:creationId xmlns:p14="http://schemas.microsoft.com/office/powerpoint/2010/main" val="3256317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994D4-6959-4117-8CEC-567EC858E7DC}"/>
              </a:ext>
            </a:extLst>
          </p:cNvPr>
          <p:cNvSpPr>
            <a:spLocks noGrp="1"/>
          </p:cNvSpPr>
          <p:nvPr>
            <p:ph type="title"/>
          </p:nvPr>
        </p:nvSpPr>
        <p:spPr>
          <a:xfrm>
            <a:off x="464573" y="773062"/>
            <a:ext cx="10515600" cy="707462"/>
          </a:xfrm>
        </p:spPr>
        <p:txBody>
          <a:bodyPr/>
          <a:lstStyle/>
          <a:p>
            <a:r>
              <a:rPr lang="en-GB" dirty="0"/>
              <a:t>Where to find more information….</a:t>
            </a:r>
          </a:p>
        </p:txBody>
      </p:sp>
      <p:sp>
        <p:nvSpPr>
          <p:cNvPr id="3" name="Content Placeholder 2">
            <a:extLst>
              <a:ext uri="{FF2B5EF4-FFF2-40B4-BE49-F238E27FC236}">
                <a16:creationId xmlns:a16="http://schemas.microsoft.com/office/drawing/2014/main" id="{69B0F881-F0C8-4268-8836-AB8509B8A7C6}"/>
              </a:ext>
            </a:extLst>
          </p:cNvPr>
          <p:cNvSpPr>
            <a:spLocks noGrp="1"/>
          </p:cNvSpPr>
          <p:nvPr>
            <p:ph idx="1"/>
          </p:nvPr>
        </p:nvSpPr>
        <p:spPr>
          <a:xfrm>
            <a:off x="464573" y="1622765"/>
            <a:ext cx="10708252" cy="4825026"/>
          </a:xfrm>
        </p:spPr>
        <p:txBody>
          <a:bodyPr>
            <a:normAutofit/>
          </a:bodyPr>
          <a:lstStyle/>
          <a:p>
            <a:pPr marL="457200" indent="-457200">
              <a:buFont typeface="Arial" panose="020B0604020202020204" pitchFamily="34" charset="0"/>
              <a:buChar char="•"/>
            </a:pPr>
            <a:r>
              <a:rPr lang="en-GB" dirty="0"/>
              <a:t>Full details of the scheme are available on the North Yorkshire Council webpage, including an eligibility checker, and detailed FAQs in relation to the direct award scheme.  </a:t>
            </a:r>
          </a:p>
          <a:p>
            <a:pPr algn="ctr"/>
            <a:r>
              <a:rPr lang="en-GB" dirty="0">
                <a:hlinkClick r:id="rId2"/>
              </a:rPr>
              <a:t>www.northyorks.gov.uk/benefits/household-support-fund</a:t>
            </a:r>
            <a:endParaRPr lang="en-GB" dirty="0"/>
          </a:p>
          <a:p>
            <a:endParaRPr lang="en-GB" dirty="0"/>
          </a:p>
          <a:p>
            <a:pPr marL="457200" indent="-457200">
              <a:buFont typeface="Arial" panose="020B0604020202020204" pitchFamily="34" charset="0"/>
              <a:buChar char="•"/>
            </a:pPr>
            <a:r>
              <a:rPr lang="en-GB" dirty="0"/>
              <a:t>Information about further support available outside of HSF, including details of national schemes are outlined on the Council’s Cost of Living webpage:</a:t>
            </a:r>
          </a:p>
          <a:p>
            <a:pPr algn="ctr"/>
            <a:r>
              <a:rPr lang="en-GB" dirty="0">
                <a:hlinkClick r:id="rId3"/>
              </a:rPr>
              <a:t>www.northyorks.gov.uk/community-and-volunteering/cost-living-support</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101049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D11A1-F075-4883-8890-BE4987522AF9}"/>
              </a:ext>
            </a:extLst>
          </p:cNvPr>
          <p:cNvSpPr>
            <a:spLocks noGrp="1"/>
          </p:cNvSpPr>
          <p:nvPr>
            <p:ph type="title"/>
          </p:nvPr>
        </p:nvSpPr>
        <p:spPr>
          <a:xfrm>
            <a:off x="464573" y="3150293"/>
            <a:ext cx="10515600" cy="707462"/>
          </a:xfrm>
        </p:spPr>
        <p:txBody>
          <a:bodyPr>
            <a:normAutofit/>
          </a:bodyPr>
          <a:lstStyle/>
          <a:p>
            <a:r>
              <a:rPr lang="en-GB" dirty="0"/>
              <a:t>Any Questions?</a:t>
            </a:r>
          </a:p>
        </p:txBody>
      </p:sp>
    </p:spTree>
    <p:extLst>
      <p:ext uri="{BB962C8B-B14F-4D97-AF65-F5344CB8AC3E}">
        <p14:creationId xmlns:p14="http://schemas.microsoft.com/office/powerpoint/2010/main" val="4219112382"/>
      </p:ext>
    </p:extLst>
  </p:cSld>
  <p:clrMapOvr>
    <a:masterClrMapping/>
  </p:clrMapOvr>
</p:sld>
</file>

<file path=ppt/theme/theme1.xml><?xml version="1.0" encoding="utf-8"?>
<a:theme xmlns:a="http://schemas.openxmlformats.org/drawingml/2006/main" name="Office Theme">
  <a:themeElements>
    <a:clrScheme name="NYC">
      <a:dk1>
        <a:sysClr val="windowText" lastClr="000000"/>
      </a:dk1>
      <a:lt1>
        <a:sysClr val="window" lastClr="FFFFFF"/>
      </a:lt1>
      <a:dk2>
        <a:srgbClr val="44546A"/>
      </a:dk2>
      <a:lt2>
        <a:srgbClr val="E7E6E6"/>
      </a:lt2>
      <a:accent1>
        <a:srgbClr val="005489"/>
      </a:accent1>
      <a:accent2>
        <a:srgbClr val="347121"/>
      </a:accent2>
      <a:accent3>
        <a:srgbClr val="866243"/>
      </a:accent3>
      <a:accent4>
        <a:srgbClr val="942A86"/>
      </a:accent4>
      <a:accent5>
        <a:srgbClr val="FAC52D"/>
      </a:accent5>
      <a:accent6>
        <a:srgbClr val="70AD47"/>
      </a:accent6>
      <a:hlink>
        <a:srgbClr val="005489"/>
      </a:hlink>
      <a:folHlink>
        <a:srgbClr val="00548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8C4E1CC5-54B4-41AA-8DBD-D3A816254C8A}" vid="{F71FE226-ED2E-4992-998E-B43FFC771BC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59AA7E0FFC31B40BFE642D70B72C154" ma:contentTypeVersion="12" ma:contentTypeDescription="Create a new document." ma:contentTypeScope="" ma:versionID="37b501b4452c3794d2758d7593ae05cb">
  <xsd:schema xmlns:xsd="http://www.w3.org/2001/XMLSchema" xmlns:xs="http://www.w3.org/2001/XMLSchema" xmlns:p="http://schemas.microsoft.com/office/2006/metadata/properties" xmlns:ns3="3b64b5f7-b486-4504-92ad-98ce134f459f" xmlns:ns4="1af532e0-b924-474f-960b-579405387c1f" targetNamespace="http://schemas.microsoft.com/office/2006/metadata/properties" ma:root="true" ma:fieldsID="ea03fe904c27bd56125ae50853696073" ns3:_="" ns4:_="">
    <xsd:import namespace="3b64b5f7-b486-4504-92ad-98ce134f459f"/>
    <xsd:import namespace="1af532e0-b924-474f-960b-579405387c1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_activity" minOccurs="0"/>
                <xsd:element ref="ns4:MediaServiceAutoTags" minOccurs="0"/>
                <xsd:element ref="ns4:MediaServiceGenerationTime" minOccurs="0"/>
                <xsd:element ref="ns4:MediaServiceEventHashCode"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64b5f7-b486-4504-92ad-98ce134f459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af532e0-b924-474f-960b-579405387c1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_activity" ma:index="15" nillable="true" ma:displayName="_activity" ma:hidden="true" ma:internalName="_activity">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af532e0-b924-474f-960b-579405387c1f" xsi:nil="true"/>
  </documentManagement>
</p:properties>
</file>

<file path=customXml/itemProps1.xml><?xml version="1.0" encoding="utf-8"?>
<ds:datastoreItem xmlns:ds="http://schemas.openxmlformats.org/officeDocument/2006/customXml" ds:itemID="{F7DEB2ED-EE12-4D4C-B987-5DF79435F4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64b5f7-b486-4504-92ad-98ce134f459f"/>
    <ds:schemaRef ds:uri="1af532e0-b924-474f-960b-579405387c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6C895C-37E1-4EE4-BEB2-A61158C5DFB4}">
  <ds:schemaRefs>
    <ds:schemaRef ds:uri="http://schemas.microsoft.com/sharepoint/v3/contenttype/forms"/>
  </ds:schemaRefs>
</ds:datastoreItem>
</file>

<file path=customXml/itemProps3.xml><?xml version="1.0" encoding="utf-8"?>
<ds:datastoreItem xmlns:ds="http://schemas.openxmlformats.org/officeDocument/2006/customXml" ds:itemID="{4B540594-9720-4B4C-BDD2-1D74C6F0387F}">
  <ds:schemaRefs>
    <ds:schemaRef ds:uri="http://schemas.microsoft.com/office/infopath/2007/PartnerControls"/>
    <ds:schemaRef ds:uri="http://purl.org/dc/terms/"/>
    <ds:schemaRef ds:uri="http://www.w3.org/XML/1998/namespace"/>
    <ds:schemaRef ds:uri="1af532e0-b924-474f-960b-579405387c1f"/>
    <ds:schemaRef ds:uri="http://schemas.microsoft.com/office/2006/metadata/properties"/>
    <ds:schemaRef ds:uri="http://purl.org/dc/dcmitype/"/>
    <ds:schemaRef ds:uri="3b64b5f7-b486-4504-92ad-98ce134f459f"/>
    <ds:schemaRef ds:uri="http://schemas.microsoft.com/office/2006/documentManagement/types"/>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NYC Powerpoint Template (1)</Template>
  <TotalTime>213</TotalTime>
  <Words>535</Words>
  <Application>Microsoft Office PowerPoint</Application>
  <PresentationFormat>Widescreen</PresentationFormat>
  <Paragraphs>33</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Household Support Fund – Phase 4</vt:lpstr>
      <vt:lpstr>Overview of HSF</vt:lpstr>
      <vt:lpstr>Direct Award </vt:lpstr>
      <vt:lpstr>Other HSF Support….</vt:lpstr>
      <vt:lpstr>Where to find more information….</vt:lpstr>
      <vt:lpstr>Any Questions?</vt:lpstr>
    </vt:vector>
  </TitlesOfParts>
  <Company>North Yorkshire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Household Support Fund 4</dc:title>
  <dc:creator>Adele Wilson-Hope</dc:creator>
  <cp:lastModifiedBy>Adele Wilson-Hope</cp:lastModifiedBy>
  <cp:revision>24</cp:revision>
  <dcterms:created xsi:type="dcterms:W3CDTF">2023-08-30T14:32:54Z</dcterms:created>
  <dcterms:modified xsi:type="dcterms:W3CDTF">2023-09-19T17:47:14Z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ecdfc32-7be5-4b17-9f97-00453388bdd7_Enabled">
    <vt:lpwstr>true</vt:lpwstr>
  </property>
  <property fmtid="{D5CDD505-2E9C-101B-9397-08002B2CF9AE}" pid="3" name="MSIP_Label_3ecdfc32-7be5-4b17-9f97-00453388bdd7_SetDate">
    <vt:lpwstr>2022-06-08T18:49:47Z</vt:lpwstr>
  </property>
  <property fmtid="{D5CDD505-2E9C-101B-9397-08002B2CF9AE}" pid="4" name="MSIP_Label_3ecdfc32-7be5-4b17-9f97-00453388bdd7_Method">
    <vt:lpwstr>Standard</vt:lpwstr>
  </property>
  <property fmtid="{D5CDD505-2E9C-101B-9397-08002B2CF9AE}" pid="5" name="MSIP_Label_3ecdfc32-7be5-4b17-9f97-00453388bdd7_Name">
    <vt:lpwstr>OFFICIAL</vt:lpwstr>
  </property>
  <property fmtid="{D5CDD505-2E9C-101B-9397-08002B2CF9AE}" pid="6" name="MSIP_Label_3ecdfc32-7be5-4b17-9f97-00453388bdd7_SiteId">
    <vt:lpwstr>ad3d9c73-9830-44a1-b487-e1055441c70e</vt:lpwstr>
  </property>
  <property fmtid="{D5CDD505-2E9C-101B-9397-08002B2CF9AE}" pid="7" name="MSIP_Label_3ecdfc32-7be5-4b17-9f97-00453388bdd7_ActionId">
    <vt:lpwstr>cd6ddabf-fe2f-41b7-b8b1-00005cf1a473</vt:lpwstr>
  </property>
  <property fmtid="{D5CDD505-2E9C-101B-9397-08002B2CF9AE}" pid="8" name="MSIP_Label_3ecdfc32-7be5-4b17-9f97-00453388bdd7_ContentBits">
    <vt:lpwstr>2</vt:lpwstr>
  </property>
  <property fmtid="{D5CDD505-2E9C-101B-9397-08002B2CF9AE}" pid="9" name="ContentTypeId">
    <vt:lpwstr>0x010100D59AA7E0FFC31B40BFE642D70B72C154</vt:lpwstr>
  </property>
</Properties>
</file>