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11"/>
  </p:notesMasterIdLst>
  <p:sldIdLst>
    <p:sldId id="345" r:id="rId2"/>
    <p:sldId id="424" r:id="rId3"/>
    <p:sldId id="429" r:id="rId4"/>
    <p:sldId id="437" r:id="rId5"/>
    <p:sldId id="434" r:id="rId6"/>
    <p:sldId id="432" r:id="rId7"/>
    <p:sldId id="433" r:id="rId8"/>
    <p:sldId id="438" r:id="rId9"/>
    <p:sldId id="436" r:id="rId10"/>
  </p:sldIdLst>
  <p:sldSz cx="9144000" cy="6858000" type="screen4x3"/>
  <p:notesSz cx="6888163" cy="10018713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137DAF6-BC56-4284-A124-8E78BC51B414}">
          <p14:sldIdLst>
            <p14:sldId id="345"/>
            <p14:sldId id="424"/>
            <p14:sldId id="429"/>
            <p14:sldId id="437"/>
            <p14:sldId id="434"/>
            <p14:sldId id="432"/>
            <p14:sldId id="433"/>
            <p14:sldId id="438"/>
            <p14:sldId id="43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B0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95" autoAdjust="0"/>
    <p:restoredTop sz="94676" autoAdjust="0"/>
  </p:normalViewPr>
  <p:slideViewPr>
    <p:cSldViewPr>
      <p:cViewPr varScale="1">
        <p:scale>
          <a:sx n="111" d="100"/>
          <a:sy n="111" d="100"/>
        </p:scale>
        <p:origin x="11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Emma's Role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F1-4C36-AAC8-0FFDEE9BFA93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F1-4C36-AAC8-0FFDEE9BFA93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F1-4C36-AAC8-0FFDEE9BFA93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F1-4C36-AAC8-0FFDEE9BFA93}"/>
              </c:ext>
            </c:extLst>
          </c:dPt>
          <c:dLbls>
            <c:dLbl>
              <c:idx val="0"/>
              <c:layout>
                <c:manualLayout>
                  <c:x val="-0.18378280839895014"/>
                  <c:y val="0.215538631889763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755200131233597"/>
                      <c:h val="0.1788125000000000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DF1-4C36-AAC8-0FFDEE9BFA93}"/>
                </c:ext>
              </c:extLst>
            </c:dLbl>
            <c:dLbl>
              <c:idx val="1"/>
              <c:layout>
                <c:manualLayout>
                  <c:x val="-0.15724622703412075"/>
                  <c:y val="-0.2124409448818898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504166666666666"/>
                      <c:h val="0.1744687500000000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DF1-4C36-AAC8-0FFDEE9BFA93}"/>
                </c:ext>
              </c:extLst>
            </c:dLbl>
            <c:dLbl>
              <c:idx val="2"/>
              <c:layout>
                <c:manualLayout>
                  <c:x val="0.16440305118110235"/>
                  <c:y val="-0.2108508858267717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DF1-4C36-AAC8-0FFDEE9BFA93}"/>
                </c:ext>
              </c:extLst>
            </c:dLbl>
            <c:dLbl>
              <c:idx val="3"/>
              <c:layout>
                <c:manualLayout>
                  <c:x val="0.15878297244094489"/>
                  <c:y val="0.2139761318897637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630200131233596"/>
                      <c:h val="0.216312499999999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5DF1-4C36-AAC8-0FFDEE9BFA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Systems Leadership</c:v>
                </c:pt>
                <c:pt idx="1">
                  <c:v>Funding &amp; Reporting</c:v>
                </c:pt>
                <c:pt idx="2">
                  <c:v>Organisational Leadership</c:v>
                </c:pt>
                <c:pt idx="3">
                  <c:v>Strategic Leadership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DF1-4C36-AAC8-0FFDEE9BFA9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999F96F2-CD54-4706-B7D8-799B129F3A08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1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4A0D6C7F-381D-4321-8B88-68CC0B1DC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798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531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573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406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345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13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955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209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8245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579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A0E8B05-2168-47BE-8DF7-2813C0DB4AE6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3568" y="3444295"/>
            <a:ext cx="7772400" cy="1780108"/>
          </a:xfrm>
        </p:spPr>
        <p:txBody>
          <a:bodyPr>
            <a:normAutofit fontScale="90000"/>
          </a:bodyPr>
          <a:lstStyle/>
          <a:p>
            <a:br>
              <a:rPr lang="en-GB" sz="5300" b="1" dirty="0"/>
            </a:br>
            <a:r>
              <a:rPr lang="en-GB" sz="5300" b="1" dirty="0">
                <a:solidFill>
                  <a:schemeClr val="tx1"/>
                </a:solidFill>
              </a:rPr>
              <a:t>Emma Pears</a:t>
            </a:r>
            <a:br>
              <a:rPr lang="en-GB" sz="5300" b="1" dirty="0">
                <a:solidFill>
                  <a:schemeClr val="tx1"/>
                </a:solidFill>
              </a:rPr>
            </a:br>
            <a:r>
              <a:rPr lang="en-GB" sz="5300" b="1" dirty="0">
                <a:solidFill>
                  <a:schemeClr val="tx1"/>
                </a:solidFill>
              </a:rPr>
              <a:t> </a:t>
            </a:r>
            <a:br>
              <a:rPr lang="en-GB" sz="5300" b="1" dirty="0">
                <a:solidFill>
                  <a:schemeClr val="tx1"/>
                </a:solidFill>
              </a:rPr>
            </a:br>
            <a:r>
              <a:rPr lang="en-GB" sz="5300" b="1" dirty="0">
                <a:solidFill>
                  <a:schemeClr val="tx1"/>
                </a:solidFill>
              </a:rPr>
              <a:t>System Leadership</a:t>
            </a:r>
            <a:br>
              <a:rPr lang="en-GB" sz="5300" b="1" dirty="0">
                <a:solidFill>
                  <a:schemeClr val="tx1"/>
                </a:solidFill>
              </a:rPr>
            </a:br>
            <a:br>
              <a:rPr lang="en-GB" b="1" dirty="0"/>
            </a:br>
            <a:br>
              <a:rPr lang="en-GB" sz="1000" b="1" dirty="0"/>
            </a:br>
            <a:br>
              <a:rPr lang="en-GB" sz="1000" b="1" dirty="0"/>
            </a:b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04525"/>
            <a:ext cx="1368152" cy="1126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9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04525"/>
            <a:ext cx="1368152" cy="112671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49796" y="404664"/>
            <a:ext cx="7772400" cy="79208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</a:rPr>
              <a:t>What is a System Leader?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1210996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“Working beyond organisational boundaries on challenges of mutual concern that cannot be solved by any one person or institution”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026" name="Picture 2" descr="COVID-19: System leadership in a crisis – Aq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44945"/>
            <a:ext cx="4968552" cy="377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61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79208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</a:rPr>
              <a:t>Behaviours of a System Leader</a:t>
            </a: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89675279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050" name="Picture 2" descr="Understanding leadership behaviours for the future | NHS North West  Leadership Academ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40768"/>
            <a:ext cx="598581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69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04525"/>
            <a:ext cx="1368152" cy="112671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79208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</a:rPr>
              <a:t>System Leadership as part of my role</a:t>
            </a: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15429848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5990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04525"/>
            <a:ext cx="1368152" cy="112671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49796" y="404664"/>
            <a:ext cx="7772400" cy="79208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</a:rPr>
              <a:t>What I do as a Systems Leader?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1326352"/>
            <a:ext cx="7416824" cy="5309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b="1" dirty="0"/>
              <a:t>Bring people together: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Build a ‘coalition of the willing’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e.g. Parenting Strategy for Craven, Children’s Mental Health </a:t>
            </a:r>
          </a:p>
          <a:p>
            <a:endParaRPr lang="en-GB" sz="500" dirty="0"/>
          </a:p>
          <a:p>
            <a:r>
              <a:rPr lang="en-GB" b="1" dirty="0"/>
              <a:t>Ask questions: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Gaps in provision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Sharing successes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Duplication of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Inefficient use of public money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Putting Craven on the map</a:t>
            </a:r>
          </a:p>
          <a:p>
            <a:endParaRPr lang="en-GB" sz="500" b="1" dirty="0"/>
          </a:p>
          <a:p>
            <a:r>
              <a:rPr lang="en-GB" b="1" dirty="0"/>
              <a:t>Build an evidence base, building outwards: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case for change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Involve parents, children and young people through feedback</a:t>
            </a:r>
          </a:p>
          <a:p>
            <a:endParaRPr lang="en-GB" sz="500" dirty="0"/>
          </a:p>
          <a:p>
            <a:r>
              <a:rPr lang="en-GB" b="1" dirty="0"/>
              <a:t>Provide stability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30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04525"/>
            <a:ext cx="1368152" cy="112671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49796" y="404664"/>
            <a:ext cx="7772400" cy="79208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</a:rPr>
              <a:t>Why be a System Leader?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1210996"/>
            <a:ext cx="74168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GB" dirty="0"/>
          </a:p>
          <a:p>
            <a:pPr lvl="0"/>
            <a:r>
              <a:rPr lang="en-GB" b="1" dirty="0"/>
              <a:t>“You can achieve almost anything if you don’t want to take the credit”</a:t>
            </a:r>
          </a:p>
          <a:p>
            <a:pPr lvl="0"/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Helps me live my values and the vision of SELFA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 can make the biggest change for children and young people working in this way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prevents SELFA from working in a silo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Helps me develop transferrable skills like emotional intelligence, empathy and persuasion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Holds others accountable for the work they 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Incidental points, but still worth noting!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Funders like it – Generous Leadership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Sometimes I get paid for it – Garfield Weston “strengthen leadership and governance”, Craven Communities Together, Health Equity    </a:t>
            </a:r>
          </a:p>
          <a:p>
            <a:r>
              <a:rPr lang="en-GB" dirty="0"/>
              <a:t>                                                              Fellowship &amp; VCS Alliance - Backfill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4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04525"/>
            <a:ext cx="1368152" cy="112671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49796" y="814952"/>
            <a:ext cx="7772400" cy="792088"/>
          </a:xfrm>
        </p:spPr>
        <p:txBody>
          <a:bodyPr>
            <a:normAutofit fontScale="90000"/>
          </a:bodyPr>
          <a:lstStyle/>
          <a:p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r>
              <a:rPr lang="en-GB" sz="3600" b="1" dirty="0">
                <a:solidFill>
                  <a:schemeClr val="tx1"/>
                </a:solidFill>
              </a:rPr>
              <a:t>What difference have I made </a:t>
            </a:r>
            <a:br>
              <a:rPr lang="en-GB" sz="3600" b="1" dirty="0">
                <a:solidFill>
                  <a:schemeClr val="tx1"/>
                </a:solidFill>
              </a:rPr>
            </a:br>
            <a:r>
              <a:rPr lang="en-GB" sz="3600" b="1" dirty="0">
                <a:solidFill>
                  <a:schemeClr val="tx1"/>
                </a:solidFill>
              </a:rPr>
              <a:t>as a System Leader?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1534207"/>
            <a:ext cx="741682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Brought real-life problems to commissioners and asked them to help find solutions, and felt heard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Brought together partners who are working on similar agendas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Helped to identify gaps and support provision to fill these gaps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Have an equal seat at the table in discussions about services for children and young people in Craven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Put Craven on the map in terms of North Yorkshire and Bradford &amp; Craven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Benefited children and young people at SELFA through partnership working and collaboration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Applied for the Health Equity Fellowship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216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04525"/>
            <a:ext cx="1368152" cy="112671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49796" y="814952"/>
            <a:ext cx="7772400" cy="792088"/>
          </a:xfrm>
        </p:spPr>
        <p:txBody>
          <a:bodyPr>
            <a:normAutofit fontScale="90000"/>
          </a:bodyPr>
          <a:lstStyle/>
          <a:p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br>
              <a:rPr lang="en-GB" sz="3600" b="1" dirty="0">
                <a:solidFill>
                  <a:schemeClr val="tx1"/>
                </a:solidFill>
              </a:rPr>
            </a:br>
            <a:r>
              <a:rPr lang="en-GB" sz="3600" b="1" dirty="0">
                <a:solidFill>
                  <a:schemeClr val="tx1"/>
                </a:solidFill>
              </a:rPr>
              <a:t>How you can help be </a:t>
            </a:r>
            <a:br>
              <a:rPr lang="en-GB" sz="3600" b="1" dirty="0">
                <a:solidFill>
                  <a:schemeClr val="tx1"/>
                </a:solidFill>
              </a:rPr>
            </a:br>
            <a:r>
              <a:rPr lang="en-GB" sz="3600" b="1" dirty="0">
                <a:solidFill>
                  <a:schemeClr val="tx1"/>
                </a:solidFill>
              </a:rPr>
              <a:t> a System Leader!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1534207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26951" y="1709122"/>
            <a:ext cx="77952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Convene &amp; Commit – Engage in conversations to find common ground and commit to work together to create change to your systems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Look &amp; Learn – mapping, dynamics, shared understanding, do your homework!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Engage &amp; Energise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Act with Accountability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Review &amp; Revise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Access training that’s available – BTHFT - Emma.Jackson@bthft.nhs.uk</a:t>
            </a:r>
          </a:p>
          <a:p>
            <a:pPr lvl="0"/>
            <a:endParaRPr lang="en-GB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3535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04525"/>
            <a:ext cx="1368152" cy="112671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49796" y="404664"/>
            <a:ext cx="7772400" cy="792088"/>
          </a:xfrm>
        </p:spPr>
        <p:txBody>
          <a:bodyPr>
            <a:normAutofit/>
          </a:bodyPr>
          <a:lstStyle/>
          <a:p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1326352"/>
            <a:ext cx="741682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7200" b="1" dirty="0">
                <a:latin typeface="+mj-lt"/>
                <a:ea typeface="+mj-ea"/>
                <a:cs typeface="+mj-cs"/>
              </a:rPr>
              <a:t>THE END</a:t>
            </a:r>
          </a:p>
          <a:p>
            <a:pPr lvl="0" algn="ctr"/>
            <a:endParaRPr lang="en-GB" sz="2000" b="1" dirty="0">
              <a:latin typeface="+mj-lt"/>
              <a:ea typeface="+mj-ea"/>
              <a:cs typeface="+mj-cs"/>
            </a:endParaRPr>
          </a:p>
          <a:p>
            <a:pPr lvl="0" algn="ctr"/>
            <a:r>
              <a:rPr lang="en-GB" sz="7200" b="1" dirty="0">
                <a:latin typeface="+mj-lt"/>
                <a:ea typeface="+mj-ea"/>
                <a:cs typeface="+mj-cs"/>
              </a:rPr>
              <a:t>Any questions?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33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473</Words>
  <Application>Microsoft Office PowerPoint</Application>
  <PresentationFormat>On-screen Show (4:3)</PresentationFormat>
  <Paragraphs>73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Candara</vt:lpstr>
      <vt:lpstr>Symbol</vt:lpstr>
      <vt:lpstr>Waveform</vt:lpstr>
      <vt:lpstr> Emma Pears   System Leadership    </vt:lpstr>
      <vt:lpstr>What is a System Leader?</vt:lpstr>
      <vt:lpstr>Behaviours of a System Leader</vt:lpstr>
      <vt:lpstr>System Leadership as part of my role</vt:lpstr>
      <vt:lpstr>What I do as a Systems Leader?</vt:lpstr>
      <vt:lpstr>Why be a System Leader?</vt:lpstr>
      <vt:lpstr>                      What difference have I made  as a System Leader?</vt:lpstr>
      <vt:lpstr>                      How you can help be   a System Leader!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2014-09-05T12:52:20Z</dcterms:created>
  <dcterms:modified xsi:type="dcterms:W3CDTF">2022-03-31T13:05:42Z</dcterms:modified>
</cp:coreProperties>
</file>