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4" r:id="rId8"/>
    <p:sldId id="265" r:id="rId9"/>
    <p:sldId id="268" r:id="rId10"/>
    <p:sldId id="267" r:id="rId11"/>
    <p:sldId id="266" r:id="rId12"/>
    <p:sldId id="262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63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893BE-E332-4307-A16F-560E0FA83793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0E665-7E81-4DAA-8758-4FDBB32827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3168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893BE-E332-4307-A16F-560E0FA83793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0E665-7E81-4DAA-8758-4FDBB32827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507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893BE-E332-4307-A16F-560E0FA83793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0E665-7E81-4DAA-8758-4FDBB32827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0469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893BE-E332-4307-A16F-560E0FA83793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0E665-7E81-4DAA-8758-4FDBB32827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47574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893BE-E332-4307-A16F-560E0FA83793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0E665-7E81-4DAA-8758-4FDBB32827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34627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893BE-E332-4307-A16F-560E0FA83793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0E665-7E81-4DAA-8758-4FDBB32827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5807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893BE-E332-4307-A16F-560E0FA83793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0E665-7E81-4DAA-8758-4FDBB32827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4656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893BE-E332-4307-A16F-560E0FA83793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0E665-7E81-4DAA-8758-4FDBB32827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803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893BE-E332-4307-A16F-560E0FA83793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0E665-7E81-4DAA-8758-4FDBB32827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895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893BE-E332-4307-A16F-560E0FA83793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0E665-7E81-4DAA-8758-4FDBB32827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43834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893BE-E332-4307-A16F-560E0FA83793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0E665-7E81-4DAA-8758-4FDBB32827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38417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9893BE-E332-4307-A16F-560E0FA83793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80E665-7E81-4DAA-8758-4FDBB3282776}" type="slidenum">
              <a:rPr lang="en-GB" smtClean="0"/>
              <a:t>‹#›</a:t>
            </a:fld>
            <a:endParaRPr lang="en-GB"/>
          </a:p>
        </p:txBody>
      </p:sp>
      <p:sp>
        <p:nvSpPr>
          <p:cNvPr id="7" name="MSIPCMContentMarking" descr="{&quot;HashCode&quot;:455321412,&quot;Placement&quot;:&quot;Footer&quot;,&quot;Top&quot;:519.343,&quot;Left&quot;:451.105438,&quot;SlideWidth&quot;:960,&quot;SlideHeight&quot;:540}"/>
          <p:cNvSpPr txBox="1"/>
          <p:nvPr userDrawn="1"/>
        </p:nvSpPr>
        <p:spPr>
          <a:xfrm>
            <a:off x="5729039" y="6595656"/>
            <a:ext cx="733923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GB" sz="1000" smtClean="0">
                <a:solidFill>
                  <a:srgbClr val="FF0000"/>
                </a:solidFill>
                <a:latin typeface="Calibri" panose="020F0502020204030204" pitchFamily="34" charset="0"/>
              </a:rPr>
              <a:t>OFFICIAL</a:t>
            </a:r>
            <a:endParaRPr lang="en-GB" sz="100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5141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983" y="815975"/>
            <a:ext cx="10209167" cy="300037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2114" y="1122363"/>
            <a:ext cx="9535886" cy="23876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800" b="1" dirty="0" smtClean="0"/>
              <a:t>Craven Health Inequalities </a:t>
            </a:r>
            <a:endParaRPr lang="en-GB" sz="4800" b="1" dirty="0"/>
          </a:p>
        </p:txBody>
      </p:sp>
    </p:spTree>
    <p:extLst>
      <p:ext uri="{BB962C8B-B14F-4D97-AF65-F5344CB8AC3E}">
        <p14:creationId xmlns:p14="http://schemas.microsoft.com/office/powerpoint/2010/main" val="15633408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               Craven Health Inequalities      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03233" y="1825625"/>
            <a:ext cx="7585533" cy="43513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607" y="365125"/>
            <a:ext cx="2009095" cy="167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1215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                    Craven Health Inequalities </a:t>
            </a:r>
            <a:endParaRPr lang="en-GB" b="1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6143" y="1281385"/>
            <a:ext cx="9211491" cy="530846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607" y="365125"/>
            <a:ext cx="2009095" cy="167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422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                Craven Health Inequalities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33599"/>
            <a:ext cx="10515600" cy="404336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b="1" dirty="0" smtClean="0"/>
              <a:t>The Health Inequalities Workshop Methodology</a:t>
            </a:r>
          </a:p>
          <a:p>
            <a:pPr marL="0" indent="0">
              <a:buNone/>
            </a:pPr>
            <a:r>
              <a:rPr lang="en-GB" dirty="0" smtClean="0"/>
              <a:t>5 breakout sessions were held to consider </a:t>
            </a:r>
            <a:r>
              <a:rPr lang="en-GB" b="1" dirty="0" smtClean="0">
                <a:solidFill>
                  <a:srgbClr val="FF0000"/>
                </a:solidFill>
              </a:rPr>
              <a:t>Access to Timely Support</a:t>
            </a:r>
            <a:r>
              <a:rPr lang="en-GB" dirty="0" smtClean="0"/>
              <a:t>:</a:t>
            </a:r>
          </a:p>
          <a:p>
            <a:pPr marL="0" indent="0">
              <a:buNone/>
            </a:pPr>
            <a:r>
              <a:rPr lang="en-GB" dirty="0" smtClean="0"/>
              <a:t>a. What barriers have you encountered or observed in accessing timely support?</a:t>
            </a:r>
          </a:p>
          <a:p>
            <a:pPr marL="0" indent="0">
              <a:buNone/>
            </a:pPr>
            <a:r>
              <a:rPr lang="en-GB" dirty="0" smtClean="0"/>
              <a:t>b. What does improved access to timely support look like?  Key enablers?</a:t>
            </a:r>
          </a:p>
          <a:p>
            <a:pPr marL="0" indent="0">
              <a:buNone/>
            </a:pPr>
            <a:r>
              <a:rPr lang="en-GB" dirty="0" smtClean="0"/>
              <a:t>c. What does improved access to timely support look like for adults? Key enablers?</a:t>
            </a:r>
          </a:p>
          <a:p>
            <a:pPr marL="0" indent="0">
              <a:buNone/>
            </a:pPr>
            <a:r>
              <a:rPr lang="en-GB" dirty="0" smtClean="0"/>
              <a:t>d. What does improved access to timely support look like for children &amp; young people? Key Enablers?</a:t>
            </a:r>
          </a:p>
          <a:p>
            <a:pPr marL="0" indent="0">
              <a:buNone/>
            </a:pPr>
            <a:r>
              <a:rPr lang="en-GB" dirty="0"/>
              <a:t>A follow up </a:t>
            </a:r>
            <a:r>
              <a:rPr lang="en-GB" dirty="0" err="1"/>
              <a:t>Mentimeter</a:t>
            </a:r>
            <a:r>
              <a:rPr lang="en-GB" dirty="0"/>
              <a:t> Exercise </a:t>
            </a:r>
            <a:r>
              <a:rPr lang="en-GB" dirty="0" smtClean="0"/>
              <a:t>asked:</a:t>
            </a:r>
            <a:endParaRPr lang="en-GB" dirty="0"/>
          </a:p>
          <a:p>
            <a:pPr lvl="0"/>
            <a:r>
              <a:rPr lang="en-GB" dirty="0" smtClean="0"/>
              <a:t>How </a:t>
            </a:r>
            <a:r>
              <a:rPr lang="en-GB" dirty="0"/>
              <a:t>do you think our </a:t>
            </a:r>
            <a:r>
              <a:rPr lang="en-GB" dirty="0" smtClean="0"/>
              <a:t>Partnership </a:t>
            </a:r>
            <a:r>
              <a:rPr lang="en-GB" dirty="0"/>
              <a:t>can help to improve access to timely </a:t>
            </a:r>
            <a:r>
              <a:rPr lang="en-GB" dirty="0" smtClean="0"/>
              <a:t>support?</a:t>
            </a:r>
            <a:endParaRPr lang="en-GB" dirty="0"/>
          </a:p>
          <a:p>
            <a:pPr lvl="0"/>
            <a:r>
              <a:rPr lang="en-GB" dirty="0"/>
              <a:t>Who do </a:t>
            </a:r>
            <a:r>
              <a:rPr lang="en-GB" dirty="0" smtClean="0"/>
              <a:t>we need </a:t>
            </a:r>
            <a:r>
              <a:rPr lang="en-GB" dirty="0"/>
              <a:t>to include to achieve improving access to timely </a:t>
            </a:r>
            <a:r>
              <a:rPr lang="en-GB" dirty="0" smtClean="0"/>
              <a:t>support?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955" y="365125"/>
            <a:ext cx="2005758" cy="1676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8854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                Craven Health Inequalities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33599"/>
            <a:ext cx="10515600" cy="4043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Themes:</a:t>
            </a:r>
          </a:p>
          <a:p>
            <a:r>
              <a:rPr lang="en-GB" b="1" dirty="0" smtClean="0"/>
              <a:t>Primary care </a:t>
            </a:r>
            <a:r>
              <a:rPr lang="en-GB" dirty="0" smtClean="0"/>
              <a:t>– difficulties in contacting, increase in virtual </a:t>
            </a:r>
            <a:r>
              <a:rPr lang="en-GB" dirty="0" err="1" smtClean="0"/>
              <a:t>appts</a:t>
            </a:r>
            <a:r>
              <a:rPr lang="en-GB" dirty="0" smtClean="0"/>
              <a:t> – digital divide</a:t>
            </a:r>
          </a:p>
          <a:p>
            <a:r>
              <a:rPr lang="en-GB" b="1" dirty="0" smtClean="0"/>
              <a:t>First Response </a:t>
            </a:r>
            <a:r>
              <a:rPr lang="en-GB" dirty="0" smtClean="0"/>
              <a:t>– distance/travelling to North Craven</a:t>
            </a:r>
          </a:p>
          <a:p>
            <a:r>
              <a:rPr lang="en-GB" b="1" dirty="0" smtClean="0"/>
              <a:t>Transport </a:t>
            </a:r>
            <a:r>
              <a:rPr lang="en-GB" dirty="0" smtClean="0"/>
              <a:t>– affordability, location and frequency of public transport </a:t>
            </a:r>
          </a:p>
          <a:p>
            <a:r>
              <a:rPr lang="en-GB" b="1" dirty="0"/>
              <a:t>People with a disability </a:t>
            </a:r>
            <a:r>
              <a:rPr lang="en-GB" dirty="0" smtClean="0"/>
              <a:t>– exercise, respite for families, lack of interesting </a:t>
            </a:r>
            <a:r>
              <a:rPr lang="en-GB" dirty="0"/>
              <a:t>things to do in the </a:t>
            </a:r>
            <a:r>
              <a:rPr lang="en-GB" dirty="0" smtClean="0"/>
              <a:t>day, reduced mobility </a:t>
            </a:r>
          </a:p>
          <a:p>
            <a:r>
              <a:rPr lang="en-GB" b="1" dirty="0" smtClean="0"/>
              <a:t>Information</a:t>
            </a:r>
            <a:r>
              <a:rPr lang="en-GB" dirty="0" smtClean="0"/>
              <a:t> - not accessible, lack of.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955" y="365125"/>
            <a:ext cx="2005758" cy="1676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4543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                Craven Health Inequalities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33599"/>
            <a:ext cx="10515600" cy="40433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Themes:</a:t>
            </a:r>
          </a:p>
          <a:p>
            <a:r>
              <a:rPr lang="en-GB" b="1" dirty="0" smtClean="0"/>
              <a:t>Individual reasons</a:t>
            </a:r>
            <a:r>
              <a:rPr lang="en-GB" dirty="0" smtClean="0"/>
              <a:t>: reluctance to face health issues, confidence level, structures/criteria</a:t>
            </a:r>
          </a:p>
          <a:p>
            <a:r>
              <a:rPr lang="en-GB" b="1" dirty="0" smtClean="0"/>
              <a:t>Mental health </a:t>
            </a:r>
            <a:r>
              <a:rPr lang="en-GB" dirty="0" smtClean="0"/>
              <a:t>- people becoming more isolated, difficulty getting </a:t>
            </a:r>
            <a:r>
              <a:rPr lang="en-GB" dirty="0" err="1" smtClean="0"/>
              <a:t>appts</a:t>
            </a:r>
            <a:r>
              <a:rPr lang="en-GB" dirty="0" smtClean="0"/>
              <a:t>, CAMHS eligibility threshold / resources for C&amp;YP, lack info.</a:t>
            </a:r>
          </a:p>
          <a:p>
            <a:r>
              <a:rPr lang="en-GB" b="1" dirty="0" smtClean="0"/>
              <a:t>Mismatch: Need &amp; Resources </a:t>
            </a:r>
            <a:r>
              <a:rPr lang="en-GB" dirty="0" smtClean="0"/>
              <a:t>– collaboration, sharing resources, assets, venues; adapting provision of services and support. </a:t>
            </a:r>
            <a:r>
              <a:rPr lang="en-GB" b="1" dirty="0"/>
              <a:t>Funding </a:t>
            </a:r>
            <a:r>
              <a:rPr lang="en-GB" b="1" dirty="0" smtClean="0"/>
              <a:t>- </a:t>
            </a:r>
            <a:r>
              <a:rPr lang="en-GB" dirty="0" smtClean="0"/>
              <a:t>for </a:t>
            </a:r>
            <a:r>
              <a:rPr lang="en-GB" dirty="0" err="1" smtClean="0"/>
              <a:t>inc.</a:t>
            </a:r>
            <a:r>
              <a:rPr lang="en-GB" dirty="0" smtClean="0"/>
              <a:t> workforce; targeted </a:t>
            </a:r>
            <a:r>
              <a:rPr lang="en-GB" dirty="0"/>
              <a:t>at </a:t>
            </a:r>
            <a:r>
              <a:rPr lang="en-GB" dirty="0" smtClean="0"/>
              <a:t>areas given decision </a:t>
            </a:r>
            <a:r>
              <a:rPr lang="en-GB" dirty="0"/>
              <a:t>making </a:t>
            </a:r>
            <a:r>
              <a:rPr lang="en-GB" dirty="0" smtClean="0"/>
              <a:t>powers</a:t>
            </a:r>
          </a:p>
          <a:p>
            <a:r>
              <a:rPr lang="en-GB" b="1" dirty="0" smtClean="0"/>
              <a:t>Carers</a:t>
            </a:r>
            <a:r>
              <a:rPr lang="en-GB" dirty="0" smtClean="0"/>
              <a:t> – adults and young carers vulnerability exacerbated by  C19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955" y="365125"/>
            <a:ext cx="2005758" cy="1676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7073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                Craven Health Inequalities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33599"/>
            <a:ext cx="10515600" cy="4043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Themes:</a:t>
            </a:r>
          </a:p>
          <a:p>
            <a:r>
              <a:rPr lang="en-GB" b="1" dirty="0"/>
              <a:t>S</a:t>
            </a:r>
            <a:r>
              <a:rPr lang="en-GB" b="1" dirty="0" smtClean="0"/>
              <a:t>pecialist services </a:t>
            </a:r>
            <a:r>
              <a:rPr lang="en-GB" dirty="0" smtClean="0"/>
              <a:t>- Bradford based, locally need to adapt to address cultural diversity/different cultural expectations</a:t>
            </a:r>
          </a:p>
          <a:p>
            <a:r>
              <a:rPr lang="en-GB" b="1" dirty="0" smtClean="0"/>
              <a:t>Accommodation</a:t>
            </a:r>
            <a:r>
              <a:rPr lang="en-GB" dirty="0" smtClean="0"/>
              <a:t> - difficult to find accessible/ suitable spaces rurally</a:t>
            </a:r>
          </a:p>
          <a:p>
            <a:r>
              <a:rPr lang="en-GB" b="1" dirty="0" smtClean="0"/>
              <a:t> Isolated communities </a:t>
            </a:r>
            <a:r>
              <a:rPr lang="en-GB" dirty="0" smtClean="0"/>
              <a:t>– poorly set up with little or no services</a:t>
            </a:r>
          </a:p>
          <a:p>
            <a:r>
              <a:rPr lang="en-GB" b="1" dirty="0" smtClean="0"/>
              <a:t>Community </a:t>
            </a:r>
            <a:r>
              <a:rPr lang="en-GB" dirty="0" smtClean="0"/>
              <a:t>- opposing views can become a barrier for new initiatives</a:t>
            </a:r>
          </a:p>
          <a:p>
            <a:r>
              <a:rPr lang="en-GB" b="1" dirty="0" smtClean="0"/>
              <a:t>Local intelligence </a:t>
            </a:r>
            <a:r>
              <a:rPr lang="en-GB" dirty="0" smtClean="0"/>
              <a:t>– empowering local organisations/community to provide support to enable improved access to services 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955" y="365125"/>
            <a:ext cx="2005758" cy="1676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7481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                Craven Health Inequalities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33599"/>
            <a:ext cx="10515600" cy="40433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 smtClean="0"/>
              <a:t>Themes:</a:t>
            </a:r>
          </a:p>
          <a:p>
            <a:r>
              <a:rPr lang="en-GB" b="1" dirty="0" smtClean="0"/>
              <a:t>Technology</a:t>
            </a:r>
            <a:r>
              <a:rPr lang="en-GB" dirty="0" smtClean="0"/>
              <a:t> - people unable to use tech, inappropriate use of A&amp;E</a:t>
            </a:r>
          </a:p>
          <a:p>
            <a:r>
              <a:rPr lang="en-GB" b="1" dirty="0" smtClean="0"/>
              <a:t>Volunteers need training </a:t>
            </a:r>
            <a:r>
              <a:rPr lang="en-GB" dirty="0" smtClean="0"/>
              <a:t>(i.e., first aid, mental health) </a:t>
            </a:r>
          </a:p>
          <a:p>
            <a:r>
              <a:rPr lang="en-GB" b="1" dirty="0" smtClean="0"/>
              <a:t>Children and young people – </a:t>
            </a:r>
            <a:r>
              <a:rPr lang="en-GB" dirty="0" smtClean="0"/>
              <a:t>VCS</a:t>
            </a:r>
            <a:r>
              <a:rPr lang="en-GB" b="1" dirty="0" smtClean="0"/>
              <a:t> </a:t>
            </a:r>
            <a:r>
              <a:rPr lang="en-GB" dirty="0" smtClean="0"/>
              <a:t>services can only dip in and out; lack of provision for teenagers, esp. North Craven; inclusion for children with special needs </a:t>
            </a:r>
          </a:p>
          <a:p>
            <a:r>
              <a:rPr lang="en-GB" b="1" dirty="0" smtClean="0"/>
              <a:t>VCS </a:t>
            </a:r>
            <a:r>
              <a:rPr lang="en-GB" dirty="0" smtClean="0"/>
              <a:t>– use local organisations to deliver inclusive activities, break down barriers, bring skills and knowledge </a:t>
            </a:r>
            <a:r>
              <a:rPr lang="en-GB" dirty="0"/>
              <a:t>i</a:t>
            </a:r>
            <a:r>
              <a:rPr lang="en-GB" dirty="0" smtClean="0"/>
              <a:t>n engaging the ‘hard to reach’; skill up local partners</a:t>
            </a:r>
          </a:p>
          <a:p>
            <a:r>
              <a:rPr lang="en-GB" b="1" dirty="0" smtClean="0"/>
              <a:t>Dementia </a:t>
            </a:r>
            <a:r>
              <a:rPr lang="en-GB" dirty="0" smtClean="0"/>
              <a:t>- day care and respite lacking </a:t>
            </a:r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955" y="365125"/>
            <a:ext cx="2005758" cy="1676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6837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309" y="189633"/>
            <a:ext cx="2005758" cy="167654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                </a:t>
            </a:r>
            <a:r>
              <a:rPr lang="en-GB" b="1" dirty="0" smtClean="0"/>
              <a:t>Craven Health Inequalities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1709" y="1956254"/>
            <a:ext cx="10515600" cy="4351338"/>
          </a:xfrm>
        </p:spPr>
        <p:txBody>
          <a:bodyPr>
            <a:normAutofit fontScale="77500" lnSpcReduction="20000"/>
          </a:bodyPr>
          <a:lstStyle/>
          <a:p>
            <a:r>
              <a:rPr lang="en-GB" b="1" dirty="0" err="1" smtClean="0"/>
              <a:t>Mentimeter</a:t>
            </a:r>
            <a:r>
              <a:rPr lang="en-GB" b="1" dirty="0" smtClean="0"/>
              <a:t> feedback</a:t>
            </a:r>
            <a:r>
              <a:rPr lang="en-GB" dirty="0" smtClean="0"/>
              <a:t>:</a:t>
            </a:r>
          </a:p>
          <a:p>
            <a:pPr marL="0" indent="0">
              <a:buNone/>
            </a:pPr>
            <a:r>
              <a:rPr lang="en-GB" b="1" dirty="0" smtClean="0"/>
              <a:t>How can our Community Partnership help improve access to timely support for people?</a:t>
            </a:r>
          </a:p>
          <a:p>
            <a:r>
              <a:rPr lang="en-GB" dirty="0" smtClean="0"/>
              <a:t>Identify and remove barriers/obstacles in the system</a:t>
            </a:r>
          </a:p>
          <a:p>
            <a:r>
              <a:rPr lang="en-GB" dirty="0" smtClean="0"/>
              <a:t>Collaboration/integration/joined up approach / s</a:t>
            </a:r>
            <a:r>
              <a:rPr lang="en-GB" dirty="0" smtClean="0"/>
              <a:t>haring resources </a:t>
            </a:r>
            <a:endParaRPr lang="en-GB" dirty="0" smtClean="0"/>
          </a:p>
          <a:p>
            <a:r>
              <a:rPr lang="en-GB" dirty="0" smtClean="0"/>
              <a:t>Bottom-up and proactive approach</a:t>
            </a:r>
          </a:p>
          <a:p>
            <a:r>
              <a:rPr lang="en-GB" dirty="0" smtClean="0"/>
              <a:t>Engaging with, and promoting, services at place </a:t>
            </a:r>
          </a:p>
          <a:p>
            <a:r>
              <a:rPr lang="en-GB" dirty="0" smtClean="0"/>
              <a:t>Develop clear/consistent/engaging </a:t>
            </a:r>
            <a:r>
              <a:rPr lang="en-GB" dirty="0" err="1" smtClean="0"/>
              <a:t>comms</a:t>
            </a:r>
            <a:r>
              <a:rPr lang="en-GB" dirty="0" smtClean="0"/>
              <a:t> strategy</a:t>
            </a:r>
          </a:p>
          <a:p>
            <a:r>
              <a:rPr lang="en-GB" dirty="0" smtClean="0"/>
              <a:t>Share experience/challenges/learning to understand /  escalate / create solutions</a:t>
            </a:r>
          </a:p>
          <a:p>
            <a:r>
              <a:rPr lang="en-GB" dirty="0" smtClean="0"/>
              <a:t>Work with commissioners so they really understand the challenges in Craven</a:t>
            </a:r>
          </a:p>
          <a:p>
            <a:r>
              <a:rPr lang="en-GB" dirty="0" smtClean="0"/>
              <a:t>Challenging the system to provide more support and resource</a:t>
            </a:r>
          </a:p>
          <a:p>
            <a:r>
              <a:rPr lang="en-GB" dirty="0" smtClean="0"/>
              <a:t>Take services to people – particularly in rural areas 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77336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309" y="189633"/>
            <a:ext cx="2005758" cy="167654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                </a:t>
            </a:r>
            <a:r>
              <a:rPr lang="en-GB" b="1" dirty="0" smtClean="0"/>
              <a:t>Craven Health Inequalities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9916886" cy="4351338"/>
          </a:xfrm>
        </p:spPr>
        <p:txBody>
          <a:bodyPr>
            <a:normAutofit fontScale="55000" lnSpcReduction="20000"/>
          </a:bodyPr>
          <a:lstStyle/>
          <a:p>
            <a:r>
              <a:rPr lang="en-GB" sz="4400" b="1" dirty="0" err="1" smtClean="0"/>
              <a:t>Mentimeter</a:t>
            </a:r>
            <a:r>
              <a:rPr lang="en-GB" sz="4400" b="1" dirty="0" smtClean="0"/>
              <a:t> feedback</a:t>
            </a:r>
            <a:r>
              <a:rPr lang="en-GB" sz="4400" dirty="0" smtClean="0"/>
              <a:t>:</a:t>
            </a:r>
          </a:p>
          <a:p>
            <a:pPr marL="0" indent="0">
              <a:buNone/>
            </a:pPr>
            <a:r>
              <a:rPr lang="en-GB" sz="4400" b="1" dirty="0" smtClean="0"/>
              <a:t>Who do we need to include to improve access to timely support?</a:t>
            </a:r>
          </a:p>
          <a:p>
            <a:r>
              <a:rPr lang="en-GB" sz="3800" dirty="0" smtClean="0"/>
              <a:t>Faith Sector</a:t>
            </a:r>
          </a:p>
          <a:p>
            <a:r>
              <a:rPr lang="en-GB" sz="3800" dirty="0" smtClean="0"/>
              <a:t>Private Sector</a:t>
            </a:r>
          </a:p>
          <a:p>
            <a:r>
              <a:rPr lang="en-GB" sz="3800" dirty="0" smtClean="0"/>
              <a:t>VCS Organisations</a:t>
            </a:r>
          </a:p>
          <a:p>
            <a:r>
              <a:rPr lang="en-GB" sz="3800" dirty="0" smtClean="0"/>
              <a:t>Patients/Service Users/ Residents/Citizens</a:t>
            </a:r>
          </a:p>
          <a:p>
            <a:r>
              <a:rPr lang="en-GB" sz="3800" dirty="0" smtClean="0"/>
              <a:t>North Yorkshire Transport</a:t>
            </a:r>
          </a:p>
          <a:p>
            <a:r>
              <a:rPr lang="en-GB" sz="3800" dirty="0" smtClean="0"/>
              <a:t>Police</a:t>
            </a:r>
          </a:p>
          <a:p>
            <a:r>
              <a:rPr lang="en-GB" sz="3800" dirty="0" smtClean="0"/>
              <a:t>Health (NHS) and Social Care Organisations </a:t>
            </a:r>
          </a:p>
          <a:p>
            <a:r>
              <a:rPr lang="en-GB" sz="3800" dirty="0" smtClean="0"/>
              <a:t>Digital Services</a:t>
            </a:r>
          </a:p>
          <a:p>
            <a:r>
              <a:rPr lang="en-GB" sz="3800" dirty="0" smtClean="0"/>
              <a:t>Local Government</a:t>
            </a:r>
          </a:p>
          <a:p>
            <a:r>
              <a:rPr lang="en-GB" sz="3800" dirty="0" smtClean="0"/>
              <a:t>Commissioners </a:t>
            </a:r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05831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                Craven Health Inequalities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33599"/>
            <a:ext cx="10515600" cy="4043363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4400" b="1" dirty="0" smtClean="0"/>
              <a:t>Next Steps:</a:t>
            </a:r>
          </a:p>
          <a:p>
            <a:pPr marL="742950" indent="-742950">
              <a:buFont typeface="Arial" panose="020B0604020202020204" pitchFamily="34" charset="0"/>
              <a:buAutoNum type="arabicPeriod"/>
            </a:pPr>
            <a:r>
              <a:rPr lang="en-GB" sz="4400" b="1" dirty="0" smtClean="0"/>
              <a:t>Community Engagement </a:t>
            </a:r>
            <a:r>
              <a:rPr lang="en-GB" sz="4400" dirty="0" smtClean="0"/>
              <a:t>We need to find out about personal experience of challenges of ‘access to timely support’ </a:t>
            </a:r>
          </a:p>
          <a:p>
            <a:pPr marL="0" indent="0">
              <a:buNone/>
            </a:pPr>
            <a:r>
              <a:rPr lang="en-GB" sz="4400" dirty="0" smtClean="0"/>
              <a:t>Either with people with lived experience (e.g. MH / C&amp;YP) OR specific geographic communities e.g. Broughton Rd, Greatwood, north Craven.</a:t>
            </a:r>
          </a:p>
          <a:p>
            <a:pPr marL="0" indent="0">
              <a:buNone/>
            </a:pPr>
            <a:r>
              <a:rPr lang="en-GB" sz="4400" dirty="0" smtClean="0"/>
              <a:t>How do you think we should engage with people? </a:t>
            </a:r>
          </a:p>
          <a:p>
            <a:pPr marL="0" indent="0">
              <a:buNone/>
            </a:pPr>
            <a:r>
              <a:rPr lang="en-GB" sz="4400" dirty="0" smtClean="0"/>
              <a:t>How can you support us with this?</a:t>
            </a:r>
          </a:p>
          <a:p>
            <a:pPr marL="0" indent="0">
              <a:buNone/>
            </a:pPr>
            <a:r>
              <a:rPr lang="en-GB" sz="4400" dirty="0" smtClean="0"/>
              <a:t>Then:</a:t>
            </a:r>
          </a:p>
          <a:p>
            <a:pPr marL="0" indent="0">
              <a:buNone/>
            </a:pPr>
            <a:r>
              <a:rPr lang="en-GB" sz="4400" b="1" dirty="0" smtClean="0"/>
              <a:t>2. Sub group(s)to consider the feedback, the themes, prioritise according to what we can influence inviting representatives from Partnership and specialist services </a:t>
            </a:r>
          </a:p>
          <a:p>
            <a:pPr marL="0" indent="0">
              <a:buNone/>
            </a:pPr>
            <a:r>
              <a:rPr lang="en-GB" sz="4400" dirty="0" smtClean="0"/>
              <a:t>Thoughts? </a:t>
            </a:r>
          </a:p>
          <a:p>
            <a:pPr marL="0" indent="0">
              <a:buNone/>
            </a:pPr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955" y="365125"/>
            <a:ext cx="2005758" cy="1676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7906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                Craven Health Inequalities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33599"/>
            <a:ext cx="10515600" cy="404336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Next Steps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955" y="365125"/>
            <a:ext cx="2005758" cy="1676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8314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700</Words>
  <Application>Microsoft Office PowerPoint</Application>
  <PresentationFormat>Widescreen</PresentationFormat>
  <Paragraphs>125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PowerPoint Presentation</vt:lpstr>
      <vt:lpstr>               Craven Health Inequalities      </vt:lpstr>
      <vt:lpstr>                    Craven Health Inequalities </vt:lpstr>
      <vt:lpstr>                Craven Health Inequalities </vt:lpstr>
      <vt:lpstr>                Craven Health Inequalities </vt:lpstr>
      <vt:lpstr>                Craven Health Inequalities </vt:lpstr>
      <vt:lpstr>                Craven Health Inequalities </vt:lpstr>
      <vt:lpstr>                Craven Health Inequalities </vt:lpstr>
      <vt:lpstr>                 Craven Health Inequalities </vt:lpstr>
      <vt:lpstr>                 Craven Health Inequalities </vt:lpstr>
      <vt:lpstr>                Craven Health Inequalities </vt:lpstr>
      <vt:lpstr>                Craven Health Inequalities </vt:lpstr>
    </vt:vector>
  </TitlesOfParts>
  <Company>NYCC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Marion Tweed-Rycroft</dc:creator>
  <cp:lastModifiedBy>Marion Tweed-Rycroft</cp:lastModifiedBy>
  <cp:revision>23</cp:revision>
  <dcterms:created xsi:type="dcterms:W3CDTF">2021-11-16T14:52:48Z</dcterms:created>
  <dcterms:modified xsi:type="dcterms:W3CDTF">2021-11-16T17:46:28Z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3ecdfc32-7be5-4b17-9f97-00453388bdd7_Enabled">
    <vt:lpwstr>true</vt:lpwstr>
  </property>
  <property fmtid="{D5CDD505-2E9C-101B-9397-08002B2CF9AE}" pid="3" name="MSIP_Label_3ecdfc32-7be5-4b17-9f97-00453388bdd7_SetDate">
    <vt:lpwstr>2021-11-16T17:11:00Z</vt:lpwstr>
  </property>
  <property fmtid="{D5CDD505-2E9C-101B-9397-08002B2CF9AE}" pid="4" name="MSIP_Label_3ecdfc32-7be5-4b17-9f97-00453388bdd7_Method">
    <vt:lpwstr>Standard</vt:lpwstr>
  </property>
  <property fmtid="{D5CDD505-2E9C-101B-9397-08002B2CF9AE}" pid="5" name="MSIP_Label_3ecdfc32-7be5-4b17-9f97-00453388bdd7_Name">
    <vt:lpwstr>OFFICIAL</vt:lpwstr>
  </property>
  <property fmtid="{D5CDD505-2E9C-101B-9397-08002B2CF9AE}" pid="6" name="MSIP_Label_3ecdfc32-7be5-4b17-9f97-00453388bdd7_SiteId">
    <vt:lpwstr>ad3d9c73-9830-44a1-b487-e1055441c70e</vt:lpwstr>
  </property>
  <property fmtid="{D5CDD505-2E9C-101B-9397-08002B2CF9AE}" pid="7" name="MSIP_Label_3ecdfc32-7be5-4b17-9f97-00453388bdd7_ActionId">
    <vt:lpwstr>8570386e-07c8-4eb5-823b-00002fbdb10b</vt:lpwstr>
  </property>
  <property fmtid="{D5CDD505-2E9C-101B-9397-08002B2CF9AE}" pid="8" name="MSIP_Label_3ecdfc32-7be5-4b17-9f97-00453388bdd7_ContentBits">
    <vt:lpwstr>2</vt:lpwstr>
  </property>
</Properties>
</file>