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9" r:id="rId4"/>
    <p:sldId id="260" r:id="rId5"/>
    <p:sldId id="258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E6FD02-7400-4A83-A470-F7F8C5B0B6AB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C7486C-C5DC-4B05-9657-79C78983D7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88819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lvl="0"/>
            <a:endParaRPr lang="en-GB" dirty="0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6B050F9-CA35-4EBC-AC4B-9368BBFC86E3}" type="slidenum">
              <a:t>3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071200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lvl="0"/>
            <a:endParaRPr lang="en-GB" dirty="0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193EDD3-E024-40C9-9A35-DF57F5459D17}" type="slidenum">
              <a:t>4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830137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9F218-799E-4530-88E3-8A49C909DAC0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00949-0F63-4BC1-8ADA-8B2BCF9D9A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26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9F218-799E-4530-88E3-8A49C909DAC0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00949-0F63-4BC1-8ADA-8B2BCF9D9A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0550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9F218-799E-4530-88E3-8A49C909DAC0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00949-0F63-4BC1-8ADA-8B2BCF9D9A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90841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9F218-799E-4530-88E3-8A49C909DAC0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00949-0F63-4BC1-8ADA-8B2BCF9D9A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01006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9F218-799E-4530-88E3-8A49C909DAC0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00949-0F63-4BC1-8ADA-8B2BCF9D9A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83322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9F218-799E-4530-88E3-8A49C909DAC0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00949-0F63-4BC1-8ADA-8B2BCF9D9A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11536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9F218-799E-4530-88E3-8A49C909DAC0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00949-0F63-4BC1-8ADA-8B2BCF9D9A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10743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9F218-799E-4530-88E3-8A49C909DAC0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00949-0F63-4BC1-8ADA-8B2BCF9D9A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51705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9F218-799E-4530-88E3-8A49C909DAC0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00949-0F63-4BC1-8ADA-8B2BCF9D9A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1545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9F218-799E-4530-88E3-8A49C909DAC0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00949-0F63-4BC1-8ADA-8B2BCF9D9A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34144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9F218-799E-4530-88E3-8A49C909DAC0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00949-0F63-4BC1-8ADA-8B2BCF9D9A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3764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ale backgroun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fab-icon-purple.png"/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67189" y="292888"/>
            <a:ext cx="439800" cy="558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247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69F218-799E-4530-88E3-8A49C909DAC0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000949-0F63-4BC1-8ADA-8B2BCF9D9A81}" type="slidenum">
              <a:rPr lang="en-GB" smtClean="0"/>
              <a:t>‹#›</a:t>
            </a:fld>
            <a:endParaRPr lang="en-GB"/>
          </a:p>
        </p:txBody>
      </p:sp>
      <p:sp>
        <p:nvSpPr>
          <p:cNvPr id="7" name="MSIPCMContentMarking" descr="{&quot;HashCode&quot;:455321412,&quot;Placement&quot;:&quot;Footer&quot;,&quot;Top&quot;:519.343,&quot;Left&quot;:451.105438,&quot;SlideWidth&quot;:960,&quot;SlideHeight&quot;:540}"/>
          <p:cNvSpPr txBox="1"/>
          <p:nvPr userDrawn="1"/>
        </p:nvSpPr>
        <p:spPr>
          <a:xfrm>
            <a:off x="5729039" y="6595656"/>
            <a:ext cx="733923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GB" sz="1000" smtClean="0">
                <a:solidFill>
                  <a:srgbClr val="FF0000"/>
                </a:solidFill>
                <a:latin typeface="Calibri" panose="020F0502020204030204" pitchFamily="34" charset="0"/>
              </a:rPr>
              <a:t>OFFICIAL</a:t>
            </a:r>
            <a:endParaRPr lang="en-GB" sz="100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2168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geing-better.org.uk/sites/default/files/2020-08/Age-friendly-communities-A5.pdf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Age Friendly Communities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Carly Walker, North Yorkshire County Council</a:t>
            </a:r>
          </a:p>
          <a:p>
            <a:r>
              <a:rPr lang="en-GB" dirty="0" smtClean="0"/>
              <a:t>And </a:t>
            </a:r>
          </a:p>
          <a:p>
            <a:r>
              <a:rPr lang="en-GB" dirty="0" smtClean="0"/>
              <a:t>Jonathan Kerr, Age UK Craven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71852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764144"/>
            <a:ext cx="5070763" cy="443198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8128" y="1764143"/>
            <a:ext cx="7083872" cy="3241965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 dirty="0" smtClean="0"/>
              <a:t>Craven age profile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04921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5"/>
          <p:cNvSpPr txBox="1"/>
          <p:nvPr/>
        </p:nvSpPr>
        <p:spPr>
          <a:xfrm>
            <a:off x="458590" y="296906"/>
            <a:ext cx="8325962" cy="107721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1" dirty="0">
                <a:solidFill>
                  <a:srgbClr val="462666"/>
                </a:solidFill>
                <a:latin typeface="Calibri"/>
              </a:rPr>
              <a:t>Age-Friendly Communities – a holistic approach to ageing better</a:t>
            </a:r>
            <a:endParaRPr lang="en-US" sz="3200" b="1" dirty="0">
              <a:solidFill>
                <a:srgbClr val="462666"/>
              </a:solidFill>
              <a:latin typeface="Calibri"/>
            </a:endParaRPr>
          </a:p>
        </p:txBody>
      </p:sp>
      <p:sp>
        <p:nvSpPr>
          <p:cNvPr id="4" name="Content Placeholder 1"/>
          <p:cNvSpPr txBox="1"/>
          <p:nvPr/>
        </p:nvSpPr>
        <p:spPr>
          <a:xfrm>
            <a:off x="295564" y="1366982"/>
            <a:ext cx="9961805" cy="530996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121916" tIns="60963" rIns="121916" bIns="60963" anchor="t" anchorCtr="0" compatLnSpc="1">
            <a:normAutofit lnSpcReduction="10000"/>
          </a:bodyPr>
          <a:lstStyle/>
          <a:p>
            <a:pPr marL="342900" indent="-342900" defTabSz="457200">
              <a:spcAft>
                <a:spcPts val="535"/>
              </a:spcAft>
              <a:buSzPts val="1430"/>
              <a:buBlip>
                <a:blip r:embed="rId3"/>
              </a:buBlip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600" dirty="0">
                <a:solidFill>
                  <a:srgbClr val="462666"/>
                </a:solidFill>
                <a:latin typeface="Calibri"/>
              </a:rPr>
              <a:t>Concept developed by World Health Organisation (WHO), 2006</a:t>
            </a:r>
            <a:endParaRPr lang="en-GB" sz="2600" b="1" dirty="0">
              <a:solidFill>
                <a:srgbClr val="462666"/>
              </a:solidFill>
              <a:latin typeface="Calibri"/>
            </a:endParaRPr>
          </a:p>
          <a:p>
            <a:pPr marL="342900" indent="-342900" defTabSz="457200">
              <a:spcAft>
                <a:spcPts val="535"/>
              </a:spcAft>
              <a:buSzPts val="1430"/>
              <a:buBlip>
                <a:blip r:embed="rId3"/>
              </a:buBlip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600" dirty="0">
              <a:solidFill>
                <a:srgbClr val="462666"/>
              </a:solidFill>
              <a:latin typeface="Calibri"/>
            </a:endParaRPr>
          </a:p>
          <a:p>
            <a:pPr marL="342900" indent="-342900" defTabSz="457200">
              <a:spcAft>
                <a:spcPts val="535"/>
              </a:spcAft>
              <a:buSzPts val="1430"/>
              <a:buBlip>
                <a:blip r:embed="rId3"/>
              </a:buBlip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600" dirty="0">
                <a:solidFill>
                  <a:srgbClr val="462666"/>
                </a:solidFill>
                <a:latin typeface="Calibri"/>
              </a:rPr>
              <a:t> Age-friendly communities are </a:t>
            </a:r>
          </a:p>
          <a:p>
            <a:pPr defTabSz="457200">
              <a:spcAft>
                <a:spcPts val="535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600" b="1" dirty="0">
                <a:solidFill>
                  <a:srgbClr val="462666"/>
                </a:solidFill>
                <a:latin typeface="Calibri"/>
              </a:rPr>
              <a:t>      places that foster healthy and active ageing</a:t>
            </a:r>
            <a:endParaRPr lang="en-GB" sz="2600" dirty="0">
              <a:solidFill>
                <a:srgbClr val="462666"/>
              </a:solidFill>
              <a:latin typeface="Calibri"/>
            </a:endParaRPr>
          </a:p>
          <a:p>
            <a:pPr defTabSz="457200">
              <a:spcAft>
                <a:spcPts val="535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600" dirty="0">
              <a:solidFill>
                <a:srgbClr val="462666"/>
              </a:solidFill>
              <a:latin typeface="Calibri"/>
            </a:endParaRPr>
          </a:p>
          <a:p>
            <a:pPr marL="342900" indent="-342900" defTabSz="457200">
              <a:spcAft>
                <a:spcPts val="535"/>
              </a:spcAft>
              <a:buSzPts val="1430"/>
              <a:buBlip>
                <a:blip r:embed="rId3"/>
              </a:buBlip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600" dirty="0">
                <a:solidFill>
                  <a:srgbClr val="462666"/>
                </a:solidFill>
                <a:latin typeface="Calibri"/>
              </a:rPr>
              <a:t> Age-friendly communities enable people to</a:t>
            </a:r>
          </a:p>
          <a:p>
            <a:pPr defTabSz="457200">
              <a:spcAft>
                <a:spcPts val="535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600" b="1" dirty="0">
                <a:solidFill>
                  <a:srgbClr val="462666"/>
                </a:solidFill>
                <a:latin typeface="Calibri"/>
              </a:rPr>
              <a:t>     stay in places of their choosing </a:t>
            </a:r>
            <a:r>
              <a:rPr lang="en-GB" sz="2600" dirty="0">
                <a:solidFill>
                  <a:srgbClr val="462666"/>
                </a:solidFill>
                <a:latin typeface="Calibri"/>
              </a:rPr>
              <a:t>as they age</a:t>
            </a:r>
          </a:p>
          <a:p>
            <a:pPr defTabSz="457200">
              <a:spcAft>
                <a:spcPts val="535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600" dirty="0">
                <a:solidFill>
                  <a:srgbClr val="462666"/>
                </a:solidFill>
                <a:latin typeface="Calibri"/>
              </a:rPr>
              <a:t>     and to </a:t>
            </a:r>
            <a:r>
              <a:rPr lang="en-GB" sz="2600" b="1" dirty="0">
                <a:solidFill>
                  <a:srgbClr val="462666"/>
                </a:solidFill>
                <a:latin typeface="Calibri"/>
              </a:rPr>
              <a:t>continue to play an active role in their </a:t>
            </a:r>
          </a:p>
          <a:p>
            <a:pPr defTabSz="457200">
              <a:spcAft>
                <a:spcPts val="535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600" b="1" dirty="0">
                <a:solidFill>
                  <a:srgbClr val="462666"/>
                </a:solidFill>
                <a:latin typeface="Calibri"/>
              </a:rPr>
              <a:t>     communities </a:t>
            </a:r>
            <a:r>
              <a:rPr lang="en-GB" sz="2600" dirty="0">
                <a:solidFill>
                  <a:srgbClr val="462666"/>
                </a:solidFill>
                <a:latin typeface="Calibri"/>
              </a:rPr>
              <a:t>for as long as possible</a:t>
            </a:r>
          </a:p>
          <a:p>
            <a:pPr defTabSz="457200">
              <a:spcAft>
                <a:spcPts val="535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600" dirty="0">
              <a:solidFill>
                <a:srgbClr val="462666"/>
              </a:solidFill>
              <a:latin typeface="Calibri"/>
            </a:endParaRPr>
          </a:p>
          <a:p>
            <a:pPr marL="342900" indent="-342900" defTabSz="457200">
              <a:spcAft>
                <a:spcPts val="535"/>
              </a:spcAft>
              <a:buSzPts val="1430"/>
              <a:buBlip>
                <a:blip r:embed="rId3"/>
              </a:buBlip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600" dirty="0">
                <a:solidFill>
                  <a:srgbClr val="462666"/>
                </a:solidFill>
                <a:latin typeface="Calibri"/>
              </a:rPr>
              <a:t>Age-friendly communities </a:t>
            </a:r>
            <a:r>
              <a:rPr lang="en-GB" sz="2600" b="1" dirty="0">
                <a:solidFill>
                  <a:srgbClr val="462666"/>
                </a:solidFill>
                <a:latin typeface="Calibri"/>
              </a:rPr>
              <a:t>minimise barriers </a:t>
            </a:r>
            <a:r>
              <a:rPr lang="en-GB" sz="2600" dirty="0">
                <a:solidFill>
                  <a:srgbClr val="462666"/>
                </a:solidFill>
                <a:latin typeface="Calibri"/>
              </a:rPr>
              <a:t>to participation as abilities decline</a:t>
            </a:r>
          </a:p>
          <a:p>
            <a:pPr marL="342900" indent="-342900" defTabSz="457200">
              <a:spcAft>
                <a:spcPts val="535"/>
              </a:spcAft>
              <a:buSzPts val="1320"/>
              <a:buBlip>
                <a:blip r:embed="rId3"/>
              </a:buBlip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400" b="1" dirty="0">
              <a:solidFill>
                <a:srgbClr val="462666"/>
              </a:solidFill>
              <a:latin typeface="Calibri"/>
            </a:endParaRPr>
          </a:p>
        </p:txBody>
      </p:sp>
      <p:pic>
        <p:nvPicPr>
          <p:cNvPr id="5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86054" y="1845794"/>
            <a:ext cx="3702746" cy="3820875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2765943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2766" y="1067735"/>
            <a:ext cx="5563008" cy="555580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extBox 5"/>
          <p:cNvSpPr txBox="1"/>
          <p:nvPr/>
        </p:nvSpPr>
        <p:spPr>
          <a:xfrm>
            <a:off x="266629" y="264444"/>
            <a:ext cx="11101282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1" i="0" u="none" strike="noStrike" kern="1200" cap="none" spc="0" baseline="0">
                <a:solidFill>
                  <a:srgbClr val="462666"/>
                </a:solidFill>
                <a:uFillTx/>
                <a:latin typeface="Calibri"/>
              </a:rPr>
              <a:t>The Age-Friendly Communities Framework</a:t>
            </a:r>
            <a:endParaRPr lang="en-US" sz="3200" b="1" i="0" u="none" strike="noStrike" kern="1200" cap="none" spc="0" baseline="0">
              <a:solidFill>
                <a:srgbClr val="462666"/>
              </a:solidFill>
              <a:uFillTx/>
              <a:latin typeface="Calibri"/>
            </a:endParaRPr>
          </a:p>
        </p:txBody>
      </p:sp>
      <p:sp>
        <p:nvSpPr>
          <p:cNvPr id="4" name="Slide Number Placeholder 2"/>
          <p:cNvSpPr txBox="1"/>
          <p:nvPr/>
        </p:nvSpPr>
        <p:spPr>
          <a:xfrm>
            <a:off x="11367912" y="6356351"/>
            <a:ext cx="553157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121916" tIns="60963" rIns="121916" bIns="60963" anchor="ctr" anchorCtr="0" compatLnSpc="1">
            <a:noAutofit/>
          </a:bodyPr>
          <a:lstStyle/>
          <a:p>
            <a:pPr marL="2607667" marR="0" lvl="0" indent="-2607667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83097D4-451A-4130-A2C8-8C5F94EC0401}" type="slidenum">
              <a:t>4</a:t>
            </a:fld>
            <a:endParaRPr lang="en-US" sz="1067" b="0" i="0" u="none" strike="noStrike" kern="1200" cap="none" spc="0" baseline="0">
              <a:solidFill>
                <a:srgbClr val="948DA0"/>
              </a:solidFill>
              <a:uFillTx/>
              <a:latin typeface="Calibri"/>
            </a:endParaRPr>
          </a:p>
        </p:txBody>
      </p:sp>
      <p:sp>
        <p:nvSpPr>
          <p:cNvPr id="5" name="TextBox 6"/>
          <p:cNvSpPr txBox="1"/>
          <p:nvPr/>
        </p:nvSpPr>
        <p:spPr>
          <a:xfrm>
            <a:off x="1017672" y="1098038"/>
            <a:ext cx="3293531" cy="54367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933" b="1" i="0" u="none" strike="noStrike" kern="1200" cap="none" spc="0" baseline="0">
                <a:solidFill>
                  <a:srgbClr val="EA5066"/>
                </a:solidFill>
                <a:uFillTx/>
                <a:latin typeface="Arial Narrow" pitchFamily="34"/>
                <a:ea typeface="Times New Roman" pitchFamily="18"/>
                <a:cs typeface="Times New Roman" pitchFamily="18"/>
              </a:rPr>
              <a:t>Built Environment</a:t>
            </a:r>
            <a:endParaRPr lang="en-GB" sz="1600" b="0" i="0" u="none" strike="noStrike" kern="1200" cap="none" spc="0" baseline="0">
              <a:solidFill>
                <a:srgbClr val="EA5066"/>
              </a:solidFill>
              <a:uFillTx/>
              <a:latin typeface="Times New Roman" pitchFamily="18"/>
              <a:ea typeface="Times New Roman" pitchFamily="18"/>
            </a:endParaRPr>
          </a:p>
        </p:txBody>
      </p:sp>
      <p:sp>
        <p:nvSpPr>
          <p:cNvPr id="6" name="TextBox 8"/>
          <p:cNvSpPr txBox="1"/>
          <p:nvPr/>
        </p:nvSpPr>
        <p:spPr>
          <a:xfrm>
            <a:off x="7516057" y="5555802"/>
            <a:ext cx="3136894" cy="54367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933" b="1" i="0" u="none" strike="noStrike" kern="1200" cap="none" spc="0" baseline="0">
                <a:solidFill>
                  <a:srgbClr val="6EC5D3"/>
                </a:solidFill>
                <a:uFillTx/>
                <a:latin typeface="Arial Narrow" pitchFamily="34"/>
                <a:ea typeface="Times New Roman" pitchFamily="18"/>
                <a:cs typeface="Times New Roman" pitchFamily="18"/>
              </a:rPr>
              <a:t>Social Environment</a:t>
            </a:r>
            <a:endParaRPr lang="en-GB" sz="1600" b="0" i="0" u="none" strike="noStrike" kern="1200" cap="none" spc="0" baseline="0">
              <a:solidFill>
                <a:srgbClr val="6EC5D3"/>
              </a:solidFill>
              <a:uFillTx/>
              <a:latin typeface="Times New Roman" pitchFamily="18"/>
              <a:ea typeface="Times New Roman" pitchFamily="18"/>
            </a:endParaRPr>
          </a:p>
        </p:txBody>
      </p:sp>
      <p:cxnSp>
        <p:nvCxnSpPr>
          <p:cNvPr id="7" name="Straight Connector 13"/>
          <p:cNvCxnSpPr/>
          <p:nvPr/>
        </p:nvCxnSpPr>
        <p:spPr>
          <a:xfrm flipH="1">
            <a:off x="4524003" y="1098038"/>
            <a:ext cx="2484598" cy="5207673"/>
          </a:xfrm>
          <a:prstGeom prst="straightConnector1">
            <a:avLst/>
          </a:prstGeom>
          <a:noFill/>
          <a:ln w="12701" cap="flat">
            <a:solidFill>
              <a:srgbClr val="44546A"/>
            </a:solidFill>
            <a:prstDash val="solid"/>
            <a:miter/>
          </a:ln>
        </p:spPr>
      </p:cxnSp>
      <p:cxnSp>
        <p:nvCxnSpPr>
          <p:cNvPr id="8" name="Straight Connector 2"/>
          <p:cNvCxnSpPr/>
          <p:nvPr/>
        </p:nvCxnSpPr>
        <p:spPr>
          <a:xfrm flipH="1">
            <a:off x="1847371" y="2162501"/>
            <a:ext cx="6484202" cy="2353281"/>
          </a:xfrm>
          <a:prstGeom prst="straightConnector1">
            <a:avLst/>
          </a:prstGeom>
          <a:noFill/>
          <a:ln w="12701" cap="flat">
            <a:solidFill>
              <a:srgbClr val="6EC5D3"/>
            </a:solidFill>
            <a:prstDash val="solid"/>
            <a:miter/>
          </a:ln>
        </p:spPr>
      </p:cxnSp>
    </p:spTree>
    <p:extLst>
      <p:ext uri="{BB962C8B-B14F-4D97-AF65-F5344CB8AC3E}">
        <p14:creationId xmlns:p14="http://schemas.microsoft.com/office/powerpoint/2010/main" val="3921583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Four steps to becoming an age friendly community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073" y="2506662"/>
            <a:ext cx="10515600" cy="4351338"/>
          </a:xfrm>
        </p:spPr>
        <p:txBody>
          <a:bodyPr/>
          <a:lstStyle/>
          <a:p>
            <a:r>
              <a:rPr lang="en-GB" dirty="0" smtClean="0"/>
              <a:t>Engage and understand</a:t>
            </a:r>
          </a:p>
          <a:p>
            <a:r>
              <a:rPr lang="en-GB" dirty="0" smtClean="0"/>
              <a:t>Plan</a:t>
            </a:r>
          </a:p>
          <a:p>
            <a:r>
              <a:rPr lang="en-GB" dirty="0" smtClean="0"/>
              <a:t>Act and implement</a:t>
            </a:r>
          </a:p>
          <a:p>
            <a:r>
              <a:rPr lang="en-GB" dirty="0" smtClean="0"/>
              <a:t>Evaluate</a:t>
            </a:r>
          </a:p>
          <a:p>
            <a:endParaRPr lang="en-GB" dirty="0"/>
          </a:p>
          <a:p>
            <a:r>
              <a:rPr lang="en-GB" dirty="0" smtClean="0">
                <a:hlinkClick r:id="rId2"/>
              </a:rPr>
              <a:t>www.ageing-better.org.uk/sites/default/files/2020-08/Age-friendly-communities-A5.pdf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93971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Settle pilot and next steps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Meeting held to discuss how this also links into other agendas e.g. family friendly, dementia friendly</a:t>
            </a:r>
          </a:p>
          <a:p>
            <a:r>
              <a:rPr lang="en-GB" dirty="0" smtClean="0"/>
              <a:t>Links in with West </a:t>
            </a:r>
            <a:r>
              <a:rPr lang="en-GB" dirty="0"/>
              <a:t>Yorkshire and Harrogate ‘Act as One’ system priority of Ageing </a:t>
            </a:r>
            <a:r>
              <a:rPr lang="en-GB" dirty="0" smtClean="0"/>
              <a:t>Well</a:t>
            </a:r>
          </a:p>
          <a:p>
            <a:r>
              <a:rPr lang="en-GB" dirty="0" smtClean="0"/>
              <a:t>Engagement to take place</a:t>
            </a:r>
          </a:p>
          <a:p>
            <a:r>
              <a:rPr lang="en-GB" dirty="0" smtClean="0"/>
              <a:t>Voice of older people work also taking place across North Yorkshire</a:t>
            </a:r>
            <a:endParaRPr lang="en-GB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9648975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</TotalTime>
  <Words>177</Words>
  <Application>Microsoft Office PowerPoint</Application>
  <PresentationFormat>Widescreen</PresentationFormat>
  <Paragraphs>35</Paragraphs>
  <Slides>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Arial Narrow</vt:lpstr>
      <vt:lpstr>Calibri</vt:lpstr>
      <vt:lpstr>Calibri Light</vt:lpstr>
      <vt:lpstr>Times New Roman</vt:lpstr>
      <vt:lpstr>Office Theme</vt:lpstr>
      <vt:lpstr>Age Friendly Communities</vt:lpstr>
      <vt:lpstr>Craven age profile</vt:lpstr>
      <vt:lpstr>PowerPoint Presentation</vt:lpstr>
      <vt:lpstr>PowerPoint Presentation</vt:lpstr>
      <vt:lpstr>Four steps to becoming an age friendly community</vt:lpstr>
      <vt:lpstr>Settle pilot and next steps</vt:lpstr>
    </vt:vector>
  </TitlesOfParts>
  <Company>NYCC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Carly Walker</dc:creator>
  <cp:lastModifiedBy>Carly Walker</cp:lastModifiedBy>
  <cp:revision>8</cp:revision>
  <dcterms:created xsi:type="dcterms:W3CDTF">2021-11-15T15:52:01Z</dcterms:created>
  <dcterms:modified xsi:type="dcterms:W3CDTF">2021-11-17T14:48:14Z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3ecdfc32-7be5-4b17-9f97-00453388bdd7_Enabled">
    <vt:lpwstr>true</vt:lpwstr>
  </property>
  <property fmtid="{D5CDD505-2E9C-101B-9397-08002B2CF9AE}" pid="3" name="MSIP_Label_3ecdfc32-7be5-4b17-9f97-00453388bdd7_SetDate">
    <vt:lpwstr>2021-11-15T15:58:00Z</vt:lpwstr>
  </property>
  <property fmtid="{D5CDD505-2E9C-101B-9397-08002B2CF9AE}" pid="4" name="MSIP_Label_3ecdfc32-7be5-4b17-9f97-00453388bdd7_Method">
    <vt:lpwstr>Standard</vt:lpwstr>
  </property>
  <property fmtid="{D5CDD505-2E9C-101B-9397-08002B2CF9AE}" pid="5" name="MSIP_Label_3ecdfc32-7be5-4b17-9f97-00453388bdd7_Name">
    <vt:lpwstr>OFFICIAL</vt:lpwstr>
  </property>
  <property fmtid="{D5CDD505-2E9C-101B-9397-08002B2CF9AE}" pid="6" name="MSIP_Label_3ecdfc32-7be5-4b17-9f97-00453388bdd7_SiteId">
    <vt:lpwstr>ad3d9c73-9830-44a1-b487-e1055441c70e</vt:lpwstr>
  </property>
  <property fmtid="{D5CDD505-2E9C-101B-9397-08002B2CF9AE}" pid="7" name="MSIP_Label_3ecdfc32-7be5-4b17-9f97-00453388bdd7_ActionId">
    <vt:lpwstr>e5b3e9b7-2452-4470-9934-0000d83d3ce8</vt:lpwstr>
  </property>
  <property fmtid="{D5CDD505-2E9C-101B-9397-08002B2CF9AE}" pid="8" name="MSIP_Label_3ecdfc32-7be5-4b17-9f97-00453388bdd7_ContentBits">
    <vt:lpwstr>2</vt:lpwstr>
  </property>
</Properties>
</file>