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4" r:id="rId4"/>
    <p:sldId id="265" r:id="rId5"/>
    <p:sldId id="260" r:id="rId6"/>
    <p:sldId id="261" r:id="rId7"/>
    <p:sldId id="262" r:id="rId8"/>
    <p:sldId id="258"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37B"/>
    <a:srgbClr val="003F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96" y="8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2"/>
          <p:cNvSpPr>
            <a:spLocks noGrp="1" noChangeArrowheads="1"/>
          </p:cNvSpPr>
          <p:nvPr>
            <p:ph type="ctrTitle"/>
          </p:nvPr>
        </p:nvSpPr>
        <p:spPr>
          <a:xfrm>
            <a:off x="342991" y="1997317"/>
            <a:ext cx="7989887" cy="581818"/>
          </a:xfrm>
          <a:prstGeom prst="rect">
            <a:avLst/>
          </a:prstGeom>
        </p:spPr>
        <p:txBody>
          <a:bodyPr/>
          <a:lstStyle>
            <a:lvl1pPr>
              <a:defRPr sz="30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title style</a:t>
            </a:r>
            <a:endParaRPr lang="en-US" altLang="en-US" noProof="0" dirty="0" smtClean="0"/>
          </a:p>
        </p:txBody>
      </p:sp>
      <p:sp>
        <p:nvSpPr>
          <p:cNvPr id="10" name="Rectangle 3"/>
          <p:cNvSpPr>
            <a:spLocks noGrp="1" noChangeArrowheads="1"/>
          </p:cNvSpPr>
          <p:nvPr>
            <p:ph type="subTitle" idx="1"/>
          </p:nvPr>
        </p:nvSpPr>
        <p:spPr>
          <a:xfrm>
            <a:off x="352650" y="2954889"/>
            <a:ext cx="7304088" cy="447113"/>
          </a:xfrm>
          <a:prstGeom prst="rect">
            <a:avLst/>
          </a:prstGeom>
        </p:spPr>
        <p:txBody>
          <a:bodyPr/>
          <a:lstStyle>
            <a:lvl1pPr marL="0" indent="0" algn="l">
              <a:buFont typeface="Wingdings" pitchFamily="2" charset="2"/>
              <a:buNone/>
              <a:defRPr sz="18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subtitle style</a:t>
            </a:r>
            <a:endParaRPr lang="en-US" altLang="en-US" noProof="0" dirty="0" smtClean="0"/>
          </a:p>
        </p:txBody>
      </p:sp>
    </p:spTree>
    <p:extLst>
      <p:ext uri="{BB962C8B-B14F-4D97-AF65-F5344CB8AC3E}">
        <p14:creationId xmlns:p14="http://schemas.microsoft.com/office/powerpoint/2010/main" val="29329907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Rectangle 2"/>
          <p:cNvSpPr>
            <a:spLocks noGrp="1" noChangeArrowheads="1"/>
          </p:cNvSpPr>
          <p:nvPr>
            <p:ph type="ctrTitle"/>
          </p:nvPr>
        </p:nvSpPr>
        <p:spPr>
          <a:xfrm>
            <a:off x="342991" y="638417"/>
            <a:ext cx="7989887" cy="581818"/>
          </a:xfrm>
          <a:prstGeom prst="rect">
            <a:avLst/>
          </a:prstGeom>
        </p:spPr>
        <p:txBody>
          <a:bodyPr/>
          <a:lstStyle>
            <a:lvl1pPr>
              <a:defRPr sz="3000">
                <a:solidFill>
                  <a:srgbClr val="00437B"/>
                </a:solidFill>
                <a:latin typeface="Arial" panose="020B0604020202020204" pitchFamily="34" charset="0"/>
                <a:cs typeface="Arial" panose="020B0604020202020204" pitchFamily="34" charset="0"/>
              </a:defRPr>
            </a:lvl1pPr>
          </a:lstStyle>
          <a:p>
            <a:pPr lvl="0"/>
            <a:r>
              <a:rPr lang="en-US" altLang="en-US" noProof="0" smtClean="0"/>
              <a:t>Click to edit Master title style</a:t>
            </a:r>
            <a:endParaRPr lang="en-US" altLang="en-US" noProof="0" dirty="0" smtClean="0"/>
          </a:p>
        </p:txBody>
      </p:sp>
      <p:sp>
        <p:nvSpPr>
          <p:cNvPr id="14" name="Rectangle 3"/>
          <p:cNvSpPr>
            <a:spLocks noGrp="1" noChangeArrowheads="1"/>
          </p:cNvSpPr>
          <p:nvPr>
            <p:ph type="subTitle" idx="1"/>
          </p:nvPr>
        </p:nvSpPr>
        <p:spPr>
          <a:xfrm>
            <a:off x="352650" y="1595988"/>
            <a:ext cx="7980228" cy="448712"/>
          </a:xfrm>
          <a:prstGeom prst="rect">
            <a:avLst/>
          </a:prstGeom>
        </p:spPr>
        <p:txBody>
          <a:bodyPr/>
          <a:lstStyle>
            <a:lvl1pPr marL="257175" marR="0" indent="-257175" algn="just" defTabSz="685800" rtl="0" eaLnBrk="1" fontAlgn="base" latinLnBrk="0" hangingPunct="1">
              <a:lnSpc>
                <a:spcPct val="100000"/>
              </a:lnSpc>
              <a:spcBef>
                <a:spcPct val="20000"/>
              </a:spcBef>
              <a:spcAft>
                <a:spcPct val="0"/>
              </a:spcAft>
              <a:buClr>
                <a:srgbClr val="2C4592"/>
              </a:buClr>
              <a:buSzPct val="50000"/>
              <a:buFont typeface="Wingdings" pitchFamily="2" charset="2"/>
              <a:buNone/>
              <a:tabLst/>
              <a:defRPr kumimoji="0" lang="en-GB" altLang="en-US" sz="1800" b="0" i="0" u="none" strike="noStrike" kern="1200" cap="none" spc="0" normalizeH="0" baseline="0" noProof="0">
                <a:ln>
                  <a:noFill/>
                </a:ln>
                <a:solidFill>
                  <a:srgbClr val="000000"/>
                </a:solidFill>
                <a:effectLst/>
                <a:uLnTx/>
                <a:uFillTx/>
                <a:latin typeface="Arial"/>
              </a:defRPr>
            </a:lvl1pPr>
            <a:lvl2pPr marL="557213" marR="0" indent="-214313" algn="just" defTabSz="685800" rtl="0" eaLnBrk="1" fontAlgn="base" latinLnBrk="0" hangingPunct="1">
              <a:lnSpc>
                <a:spcPct val="100000"/>
              </a:lnSpc>
              <a:spcBef>
                <a:spcPct val="20000"/>
              </a:spcBef>
              <a:spcAft>
                <a:spcPct val="0"/>
              </a:spcAft>
              <a:buClr>
                <a:srgbClr val="2C4592"/>
              </a:buClr>
              <a:buSzPct val="50000"/>
              <a:buFont typeface="Wingdings" pitchFamily="2" charset="2"/>
              <a:buChar char="l"/>
              <a:tabLst/>
              <a:defRPr/>
            </a:lvl2pPr>
          </a:lstStyle>
          <a:p>
            <a:pPr lvl="0"/>
            <a:r>
              <a:rPr lang="en-US" altLang="en-US" noProof="0" smtClean="0"/>
              <a:t>Click to edit Master subtitle style</a:t>
            </a:r>
            <a:endParaRPr kumimoji="0" lang="en-GB" altLang="en-US" sz="1050" b="0" i="0" u="none" strike="noStrike" kern="1200" cap="none" spc="0" normalizeH="0" baseline="0" noProof="0" dirty="0" smtClean="0">
              <a:ln>
                <a:noFill/>
              </a:ln>
              <a:solidFill>
                <a:srgbClr val="000000"/>
              </a:solidFill>
              <a:effectLst/>
              <a:uLnTx/>
              <a:uFillTx/>
              <a:latin typeface="+mn-lt"/>
              <a:ea typeface="+mn-ea"/>
              <a:cs typeface="+mn-cs"/>
            </a:endParaRPr>
          </a:p>
        </p:txBody>
      </p:sp>
    </p:spTree>
    <p:extLst>
      <p:ext uri="{BB962C8B-B14F-4D97-AF65-F5344CB8AC3E}">
        <p14:creationId xmlns:p14="http://schemas.microsoft.com/office/powerpoint/2010/main" val="3009130614"/>
      </p:ext>
    </p:extLst>
  </p:cSld>
  <p:clrMapOvr>
    <a:masterClrMapping/>
  </p:clrMapOvr>
  <p:extLst>
    <p:ext uri="{DCECCB84-F9BA-43D5-87BE-67443E8EF086}">
      <p15:sldGuideLst xmlns:p15="http://schemas.microsoft.com/office/powerpoint/2012/main">
        <p15:guide id="2" pos="2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2"/>
          <p:cNvSpPr>
            <a:spLocks noGrp="1" noChangeArrowheads="1"/>
          </p:cNvSpPr>
          <p:nvPr>
            <p:ph type="ctrTitle"/>
          </p:nvPr>
        </p:nvSpPr>
        <p:spPr>
          <a:xfrm>
            <a:off x="342991" y="638417"/>
            <a:ext cx="7989887" cy="581818"/>
          </a:xfrm>
          <a:prstGeom prst="rect">
            <a:avLst/>
          </a:prstGeom>
        </p:spPr>
        <p:txBody>
          <a:bodyPr/>
          <a:lstStyle>
            <a:lvl1pPr>
              <a:defRPr sz="30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title style</a:t>
            </a:r>
            <a:endParaRPr lang="en-US" altLang="en-US" noProof="0" dirty="0" smtClean="0"/>
          </a:p>
        </p:txBody>
      </p:sp>
      <p:sp>
        <p:nvSpPr>
          <p:cNvPr id="8" name="Rectangle 3"/>
          <p:cNvSpPr>
            <a:spLocks noGrp="1" noChangeArrowheads="1"/>
          </p:cNvSpPr>
          <p:nvPr>
            <p:ph type="subTitle" idx="1"/>
          </p:nvPr>
        </p:nvSpPr>
        <p:spPr>
          <a:xfrm>
            <a:off x="352650" y="1595989"/>
            <a:ext cx="7304088" cy="447113"/>
          </a:xfrm>
          <a:prstGeom prst="rect">
            <a:avLst/>
          </a:prstGeom>
        </p:spPr>
        <p:txBody>
          <a:bodyPr/>
          <a:lstStyle>
            <a:lvl1pPr marL="0" indent="0" algn="l">
              <a:buFont typeface="Wingdings" pitchFamily="2" charset="2"/>
              <a:buNone/>
              <a:defRPr sz="1800">
                <a:solidFill>
                  <a:schemeClr val="bg1"/>
                </a:solidFill>
                <a:latin typeface="Arial" panose="020B0604020202020204" pitchFamily="34" charset="0"/>
                <a:cs typeface="Arial" panose="020B0604020202020204" pitchFamily="34" charset="0"/>
              </a:defRPr>
            </a:lvl1pPr>
          </a:lstStyle>
          <a:p>
            <a:pPr lvl="0"/>
            <a:r>
              <a:rPr lang="en-US" altLang="en-US" noProof="0" smtClean="0"/>
              <a:t>Click to edit Master subtitle style</a:t>
            </a:r>
            <a:endParaRPr lang="en-US" altLang="en-US" noProof="0" dirty="0" smtClean="0"/>
          </a:p>
        </p:txBody>
      </p:sp>
    </p:spTree>
    <p:extLst>
      <p:ext uri="{BB962C8B-B14F-4D97-AF65-F5344CB8AC3E}">
        <p14:creationId xmlns:p14="http://schemas.microsoft.com/office/powerpoint/2010/main" val="22068817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SIPCMContentMarking" descr="{&quot;HashCode&quot;:455321412,&quot;Placement&quot;:&quot;Footer&quot;,&quot;Top&quot;:519.343,&quot;Left&quot;:331.105438,&quot;SlideWidth&quot;:720,&quot;SlideHeight&quot;:540}"/>
          <p:cNvSpPr txBox="1"/>
          <p:nvPr userDrawn="1"/>
        </p:nvSpPr>
        <p:spPr>
          <a:xfrm>
            <a:off x="4205039" y="6595656"/>
            <a:ext cx="733923" cy="262344"/>
          </a:xfrm>
          <a:prstGeom prst="rect">
            <a:avLst/>
          </a:prstGeom>
        </p:spPr>
        <p:txBody>
          <a:bodyPr vert="horz" wrap="square" lIns="0" tIns="0" rIns="0" bIns="0" rtlCol="0" anchor="ctr" anchorCtr="1">
            <a:spAutoFit/>
          </a:bodyPr>
          <a:lstStyle/>
          <a:p>
            <a:pPr marL="0" marR="0" indent="0" algn="ctr" defTabSz="914400" rtl="0" eaLnBrk="1" fontAlgn="auto" latinLnBrk="0" hangingPunct="1">
              <a:lnSpc>
                <a:spcPct val="90000"/>
              </a:lnSpc>
              <a:spcBef>
                <a:spcPct val="0"/>
              </a:spcBef>
              <a:spcAft>
                <a:spcPts val="0"/>
              </a:spcAft>
              <a:buClrTx/>
              <a:buSzTx/>
              <a:buFontTx/>
              <a:buNone/>
              <a:tabLst/>
            </a:pPr>
            <a:r>
              <a:rPr kumimoji="0" lang="en-GB" sz="1000" b="0" i="0" u="none" strike="noStrike" kern="1200" cap="none" spc="0" normalizeH="0" baseline="0" noProof="0" smtClean="0">
                <a:ln>
                  <a:noFill/>
                </a:ln>
                <a:solidFill>
                  <a:srgbClr val="FF0000"/>
                </a:solidFill>
                <a:effectLst/>
                <a:uLnTx/>
                <a:uFillTx/>
                <a:latin typeface="Calibri" panose="020F0502020204030204" pitchFamily="34" charset="0"/>
                <a:ea typeface="+mj-ea"/>
                <a:cs typeface="+mj-cs"/>
              </a:rPr>
              <a:t>OFFICIAL</a:t>
            </a:r>
            <a:endParaRPr kumimoji="0" lang="en-GB" sz="1000" b="0" i="0" u="none" strike="noStrike" kern="1200" cap="none" spc="0" normalizeH="0" baseline="0" noProof="0" dirty="0" smtClean="0">
              <a:ln>
                <a:noFill/>
              </a:ln>
              <a:solidFill>
                <a:srgbClr val="FF0000"/>
              </a:solidFill>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4003458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northyorks.gov.uk/make-your-voice-hear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mailto:HASservicedevelopment@northyorks.gov.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42991" y="1997317"/>
            <a:ext cx="7989887" cy="957572"/>
          </a:xfrm>
        </p:spPr>
        <p:txBody>
          <a:bodyPr/>
          <a:lstStyle/>
          <a:p>
            <a:r>
              <a:rPr lang="en-GB" dirty="0" smtClean="0"/>
              <a:t>What do you think about advocacy services in North Yorkshire?</a:t>
            </a:r>
            <a:endParaRPr lang="en-GB" dirty="0"/>
          </a:p>
        </p:txBody>
      </p:sp>
    </p:spTree>
    <p:extLst>
      <p:ext uri="{BB962C8B-B14F-4D97-AF65-F5344CB8AC3E}">
        <p14:creationId xmlns:p14="http://schemas.microsoft.com/office/powerpoint/2010/main" val="755013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Background</a:t>
            </a:r>
            <a:endParaRPr lang="en-GB" dirty="0"/>
          </a:p>
        </p:txBody>
      </p:sp>
      <p:sp>
        <p:nvSpPr>
          <p:cNvPr id="4" name="TextBox 3"/>
          <p:cNvSpPr txBox="1"/>
          <p:nvPr/>
        </p:nvSpPr>
        <p:spPr>
          <a:xfrm>
            <a:off x="342991" y="1220235"/>
            <a:ext cx="8260682" cy="5158335"/>
          </a:xfrm>
          <a:prstGeom prst="rect">
            <a:avLst/>
          </a:prstGeom>
        </p:spPr>
        <p:txBody>
          <a:bodyPr wrap="square" rtlCol="0">
            <a:spAutoFit/>
          </a:bodyPr>
          <a:lstStyle/>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The County Council is reviewing the adults’ advocacy service for North Yorkshire.</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The contract for the current service ends on 31</a:t>
            </a:r>
            <a:r>
              <a:rPr lang="en-GB" baseline="30000" dirty="0" smtClean="0">
                <a:latin typeface="Arial"/>
                <a:ea typeface="+mj-ea"/>
                <a:cs typeface="+mj-cs"/>
              </a:rPr>
              <a:t>st</a:t>
            </a:r>
            <a:r>
              <a:rPr lang="en-GB" dirty="0" smtClean="0">
                <a:latin typeface="Arial"/>
                <a:ea typeface="+mj-ea"/>
                <a:cs typeface="+mj-cs"/>
              </a:rPr>
              <a:t> March </a:t>
            </a:r>
            <a:r>
              <a:rPr lang="en-GB" dirty="0" smtClean="0">
                <a:latin typeface="Arial"/>
                <a:ea typeface="+mj-ea"/>
                <a:cs typeface="+mj-cs"/>
              </a:rPr>
              <a:t>2022.</a:t>
            </a:r>
            <a:endParaRPr lang="en-GB" dirty="0" smtClean="0">
              <a:latin typeface="Arial"/>
              <a:ea typeface="+mj-ea"/>
              <a:cs typeface="+mj-cs"/>
            </a:endParaRP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Service Development is leading the service review and will                  develop a new service to start on 1</a:t>
            </a:r>
            <a:r>
              <a:rPr lang="en-GB" baseline="30000" dirty="0" smtClean="0">
                <a:latin typeface="Arial"/>
                <a:ea typeface="+mj-ea"/>
                <a:cs typeface="+mj-cs"/>
              </a:rPr>
              <a:t>st</a:t>
            </a:r>
            <a:r>
              <a:rPr lang="en-GB" dirty="0" smtClean="0">
                <a:latin typeface="Arial"/>
                <a:ea typeface="+mj-ea"/>
                <a:cs typeface="+mj-cs"/>
              </a:rPr>
              <a:t> April 2022.</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We </a:t>
            </a:r>
            <a:r>
              <a:rPr lang="en-GB" dirty="0" smtClean="0">
                <a:latin typeface="Arial"/>
                <a:ea typeface="+mj-ea"/>
                <a:cs typeface="+mj-cs"/>
              </a:rPr>
              <a:t>are talking to people who are interested in advocacy to </a:t>
            </a:r>
            <a:r>
              <a:rPr lang="en-GB" dirty="0" smtClean="0">
                <a:latin typeface="Arial"/>
                <a:ea typeface="+mj-ea"/>
                <a:cs typeface="+mj-cs"/>
              </a:rPr>
              <a:t>                       find </a:t>
            </a:r>
            <a:r>
              <a:rPr lang="en-GB" dirty="0" smtClean="0">
                <a:latin typeface="Arial"/>
                <a:ea typeface="+mj-ea"/>
                <a:cs typeface="+mj-cs"/>
              </a:rPr>
              <a:t>out what they think about the service and what is </a:t>
            </a:r>
            <a:r>
              <a:rPr lang="en-GB" dirty="0" smtClean="0">
                <a:latin typeface="Arial"/>
                <a:ea typeface="+mj-ea"/>
                <a:cs typeface="+mj-cs"/>
              </a:rPr>
              <a:t>                       important </a:t>
            </a:r>
            <a:r>
              <a:rPr lang="en-GB" dirty="0" smtClean="0">
                <a:latin typeface="Arial"/>
                <a:ea typeface="+mj-ea"/>
                <a:cs typeface="+mj-cs"/>
              </a:rPr>
              <a:t>to them for a new service. </a:t>
            </a:r>
            <a:endParaRPr lang="en-GB" dirty="0" smtClean="0">
              <a:latin typeface="Arial"/>
              <a:ea typeface="+mj-ea"/>
              <a:cs typeface="+mj-cs"/>
            </a:endParaRPr>
          </a:p>
          <a:p>
            <a:pPr marL="285750" indent="-285750">
              <a:lnSpc>
                <a:spcPct val="90000"/>
              </a:lnSpc>
              <a:spcBef>
                <a:spcPct val="0"/>
              </a:spcBef>
              <a:spcAft>
                <a:spcPts val="1200"/>
              </a:spcAft>
              <a:buFont typeface="Arial" panose="020B0604020202020204" pitchFamily="34" charset="0"/>
              <a:buChar char="•"/>
            </a:pPr>
            <a:r>
              <a:rPr lang="en-GB" dirty="0"/>
              <a:t>The new service will include any changes as a result of the </a:t>
            </a:r>
            <a:r>
              <a:rPr lang="en-GB" dirty="0" smtClean="0"/>
              <a:t>Liberty </a:t>
            </a:r>
            <a:r>
              <a:rPr lang="en-GB" dirty="0"/>
              <a:t>Protection Safeguards due next year.</a:t>
            </a:r>
            <a:endParaRPr lang="en-GB" dirty="0" smtClean="0">
              <a:latin typeface="Arial"/>
              <a:ea typeface="+mj-ea"/>
              <a:cs typeface="+mj-cs"/>
            </a:endParaRP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This engagement only covers the adults’ advocacy service. </a:t>
            </a:r>
          </a:p>
          <a:p>
            <a:pPr marL="2114550" lvl="4" indent="-285750">
              <a:lnSpc>
                <a:spcPct val="90000"/>
              </a:lnSpc>
              <a:spcBef>
                <a:spcPct val="0"/>
              </a:spcBef>
              <a:spcAft>
                <a:spcPts val="1200"/>
              </a:spcAft>
              <a:buFont typeface="Arial" panose="020B0604020202020204" pitchFamily="34" charset="0"/>
              <a:buChar char="•"/>
            </a:pPr>
            <a:r>
              <a:rPr kumimoji="0" lang="en-GB" b="0" i="0" u="none" strike="noStrike" kern="1200" cap="none" spc="0" normalizeH="0" noProof="0" dirty="0" smtClean="0">
                <a:ln>
                  <a:noFill/>
                </a:ln>
                <a:effectLst/>
                <a:uLnTx/>
                <a:uFillTx/>
                <a:latin typeface="Arial"/>
                <a:ea typeface="+mj-ea"/>
                <a:cs typeface="+mj-cs"/>
              </a:rPr>
              <a:t>We can provide contact details to speak to someone about any feedback on the children’s advocacy service or the NHS complaints service. </a:t>
            </a:r>
          </a:p>
          <a:p>
            <a:pPr marL="2114550" lvl="4" indent="-285750">
              <a:lnSpc>
                <a:spcPct val="90000"/>
              </a:lnSpc>
              <a:spcBef>
                <a:spcPct val="0"/>
              </a:spcBef>
              <a:spcAft>
                <a:spcPts val="1200"/>
              </a:spcAft>
              <a:buFont typeface="Arial" panose="020B0604020202020204" pitchFamily="34" charset="0"/>
              <a:buChar char="•"/>
            </a:pPr>
            <a:r>
              <a:rPr lang="en-GB" dirty="0" smtClean="0">
                <a:latin typeface="Arial"/>
                <a:ea typeface="+mj-ea"/>
                <a:cs typeface="+mj-cs"/>
              </a:rPr>
              <a:t>The current service is provided </a:t>
            </a:r>
            <a:r>
              <a:rPr lang="en-GB" dirty="0" smtClean="0">
                <a:latin typeface="Arial"/>
                <a:ea typeface="+mj-ea"/>
                <a:cs typeface="+mj-cs"/>
              </a:rPr>
              <a:t>by                        Cloverleaf </a:t>
            </a:r>
            <a:r>
              <a:rPr lang="en-GB" dirty="0" smtClean="0">
                <a:latin typeface="Arial"/>
                <a:ea typeface="+mj-ea"/>
                <a:cs typeface="+mj-cs"/>
              </a:rPr>
              <a:t>Advocacy.</a:t>
            </a:r>
            <a:endParaRPr kumimoji="0" lang="en-GB" b="0" i="0" u="none" strike="noStrike" kern="1200" cap="none" spc="0" normalizeH="0" noProof="0" dirty="0" smtClean="0">
              <a:ln>
                <a:noFill/>
              </a:ln>
              <a:effectLst/>
              <a:uLnTx/>
              <a:uFillTx/>
              <a:latin typeface="Arial"/>
              <a:ea typeface="+mj-ea"/>
              <a:cs typeface="+mj-cs"/>
            </a:endParaRPr>
          </a:p>
        </p:txBody>
      </p:sp>
      <p:pic>
        <p:nvPicPr>
          <p:cNvPr id="6" name="Picture 5" descr="C:\Users\vmarshal\Downloads\Advocacy Self 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64408" y="1802053"/>
            <a:ext cx="2019300" cy="2019300"/>
          </a:xfrm>
          <a:prstGeom prst="rect">
            <a:avLst/>
          </a:prstGeom>
          <a:noFill/>
          <a:ln>
            <a:noFill/>
          </a:ln>
        </p:spPr>
      </p:pic>
      <p:pic>
        <p:nvPicPr>
          <p:cNvPr id="7" name="Picture 6" descr="Gavin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307" y="4830192"/>
            <a:ext cx="1879600" cy="1879600"/>
          </a:xfrm>
          <a:prstGeom prst="rect">
            <a:avLst/>
          </a:prstGeom>
          <a:noFill/>
          <a:ln>
            <a:noFill/>
          </a:ln>
        </p:spPr>
      </p:pic>
    </p:spTree>
    <p:extLst>
      <p:ext uri="{BB962C8B-B14F-4D97-AF65-F5344CB8AC3E}">
        <p14:creationId xmlns:p14="http://schemas.microsoft.com/office/powerpoint/2010/main" val="786868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2991" y="397348"/>
            <a:ext cx="7989887" cy="581818"/>
          </a:xfrm>
        </p:spPr>
        <p:txBody>
          <a:bodyPr/>
          <a:lstStyle/>
          <a:p>
            <a:r>
              <a:rPr lang="en-GB" dirty="0" smtClean="0"/>
              <a:t>Current Service Provision</a:t>
            </a:r>
            <a:endParaRPr lang="en-GB" dirty="0"/>
          </a:p>
        </p:txBody>
      </p:sp>
      <p:sp>
        <p:nvSpPr>
          <p:cNvPr id="5" name="TextBox 4"/>
          <p:cNvSpPr txBox="1"/>
          <p:nvPr/>
        </p:nvSpPr>
        <p:spPr>
          <a:xfrm>
            <a:off x="342991" y="979166"/>
            <a:ext cx="8260682" cy="341632"/>
          </a:xfrm>
          <a:prstGeom prst="rect">
            <a:avLst/>
          </a:prstGeom>
        </p:spPr>
        <p:txBody>
          <a:bodyPr wrap="square" rtlCol="0">
            <a:spAutoFit/>
          </a:bodyPr>
          <a:lstStyle/>
          <a:p>
            <a:pPr marR="0" algn="l" defTabSz="914400" rtl="0" eaLnBrk="1" fontAlgn="auto" latinLnBrk="0" hangingPunct="1">
              <a:lnSpc>
                <a:spcPct val="90000"/>
              </a:lnSpc>
              <a:spcBef>
                <a:spcPct val="0"/>
              </a:spcBef>
              <a:spcAft>
                <a:spcPts val="1200"/>
              </a:spcAft>
              <a:buClrTx/>
              <a:buSzTx/>
              <a:tabLst/>
            </a:pPr>
            <a:r>
              <a:rPr lang="en-GB" dirty="0" smtClean="0">
                <a:latin typeface="Arial"/>
                <a:ea typeface="+mj-ea"/>
                <a:cs typeface="+mj-cs"/>
              </a:rPr>
              <a:t>The current service provides several different types of advocacy:</a:t>
            </a:r>
          </a:p>
        </p:txBody>
      </p:sp>
      <p:graphicFrame>
        <p:nvGraphicFramePr>
          <p:cNvPr id="3" name="Table 2"/>
          <p:cNvGraphicFramePr>
            <a:graphicFrameLocks noGrp="1"/>
          </p:cNvGraphicFramePr>
          <p:nvPr>
            <p:extLst>
              <p:ext uri="{D42A27DB-BD31-4B8C-83A1-F6EECF244321}">
                <p14:modId xmlns:p14="http://schemas.microsoft.com/office/powerpoint/2010/main" val="366321702"/>
              </p:ext>
            </p:extLst>
          </p:nvPr>
        </p:nvGraphicFramePr>
        <p:xfrm>
          <a:off x="451275" y="1448397"/>
          <a:ext cx="8307713" cy="4204259"/>
        </p:xfrm>
        <a:graphic>
          <a:graphicData uri="http://schemas.openxmlformats.org/drawingml/2006/table">
            <a:tbl>
              <a:tblPr firstRow="1" bandRow="1">
                <a:tableStyleId>{22838BEF-8BB2-4498-84A7-C5851F593DF1}</a:tableStyleId>
              </a:tblPr>
              <a:tblGrid>
                <a:gridCol w="2315988">
                  <a:extLst>
                    <a:ext uri="{9D8B030D-6E8A-4147-A177-3AD203B41FA5}">
                      <a16:colId xmlns:a16="http://schemas.microsoft.com/office/drawing/2014/main" val="2614723746"/>
                    </a:ext>
                  </a:extLst>
                </a:gridCol>
                <a:gridCol w="5991725">
                  <a:extLst>
                    <a:ext uri="{9D8B030D-6E8A-4147-A177-3AD203B41FA5}">
                      <a16:colId xmlns:a16="http://schemas.microsoft.com/office/drawing/2014/main" val="1231002311"/>
                    </a:ext>
                  </a:extLst>
                </a:gridCol>
              </a:tblGrid>
              <a:tr h="1401420">
                <a:tc>
                  <a:txBody>
                    <a:bodyPr/>
                    <a:lstStyle/>
                    <a:p>
                      <a:r>
                        <a:rPr lang="en-GB" sz="1600" b="0" dirty="0" smtClean="0"/>
                        <a:t>Care</a:t>
                      </a:r>
                      <a:r>
                        <a:rPr lang="en-GB" sz="1600" b="0" baseline="0" dirty="0" smtClean="0"/>
                        <a:t> Act Advocacy</a:t>
                      </a:r>
                      <a:endParaRPr lang="en-GB" sz="1600" b="0" dirty="0"/>
                    </a:p>
                  </a:txBody>
                  <a:tcPr/>
                </a:tc>
                <a:tc>
                  <a:txBody>
                    <a:bodyPr/>
                    <a:lstStyle/>
                    <a:p>
                      <a:r>
                        <a:rPr lang="en-GB" sz="1600" b="0" dirty="0" smtClean="0"/>
                        <a:t>The Council</a:t>
                      </a:r>
                      <a:r>
                        <a:rPr lang="en-GB" sz="1600" b="0" baseline="0" dirty="0" smtClean="0"/>
                        <a:t> has to involve people in decisions about what care and support they need. If someone has substantial difficulty being involved in their care and do not have someone to help them, the Council must provide an advocate.</a:t>
                      </a:r>
                      <a:endParaRPr lang="en-GB" sz="1600" b="0" dirty="0"/>
                    </a:p>
                  </a:txBody>
                  <a:tcPr/>
                </a:tc>
                <a:extLst>
                  <a:ext uri="{0D108BD9-81ED-4DB2-BD59-A6C34878D82A}">
                    <a16:rowId xmlns:a16="http://schemas.microsoft.com/office/drawing/2014/main" val="3316643079"/>
                  </a:ext>
                </a:extLst>
              </a:tr>
              <a:tr h="1081095">
                <a:tc>
                  <a:txBody>
                    <a:bodyPr/>
                    <a:lstStyle/>
                    <a:p>
                      <a:r>
                        <a:rPr lang="en-GB" sz="1600" b="0" dirty="0" smtClean="0"/>
                        <a:t>Non-Statutory Advocacy</a:t>
                      </a:r>
                      <a:endParaRPr lang="en-GB" sz="1600" b="0" dirty="0"/>
                    </a:p>
                  </a:txBody>
                  <a:tcPr/>
                </a:tc>
                <a:tc>
                  <a:txBody>
                    <a:bodyPr/>
                    <a:lstStyle/>
                    <a:p>
                      <a:r>
                        <a:rPr lang="en-GB" sz="1600" b="0" dirty="0" smtClean="0"/>
                        <a:t>Non-statutory</a:t>
                      </a:r>
                      <a:r>
                        <a:rPr lang="en-GB" sz="1600" b="0" baseline="0" dirty="0" smtClean="0"/>
                        <a:t> advocacy is for anyone who might need help to have their voice heard about their social care or mental health support.</a:t>
                      </a:r>
                      <a:endParaRPr lang="en-GB" sz="1600" b="0" dirty="0"/>
                    </a:p>
                  </a:txBody>
                  <a:tcPr/>
                </a:tc>
                <a:extLst>
                  <a:ext uri="{0D108BD9-81ED-4DB2-BD59-A6C34878D82A}">
                    <a16:rowId xmlns:a16="http://schemas.microsoft.com/office/drawing/2014/main" val="1518047477"/>
                  </a:ext>
                </a:extLst>
              </a:tr>
              <a:tr h="1721744">
                <a:tc>
                  <a:txBody>
                    <a:bodyPr/>
                    <a:lstStyle/>
                    <a:p>
                      <a:r>
                        <a:rPr lang="en-GB" sz="1600" b="0" dirty="0" smtClean="0"/>
                        <a:t>Independent Mental Capacity</a:t>
                      </a:r>
                      <a:r>
                        <a:rPr lang="en-GB" sz="1600" b="0" baseline="0" dirty="0" smtClean="0"/>
                        <a:t> Advocacy (IMCA)</a:t>
                      </a:r>
                      <a:endParaRPr lang="en-GB" sz="1600" b="0" dirty="0"/>
                    </a:p>
                  </a:txBody>
                  <a:tcPr/>
                </a:tc>
                <a:tc>
                  <a:txBody>
                    <a:bodyPr/>
                    <a:lstStyle/>
                    <a:p>
                      <a:r>
                        <a:rPr lang="en-GB" sz="1600" b="0" dirty="0" smtClean="0"/>
                        <a:t>The Council and NHS must provide an advocate for someone if they do</a:t>
                      </a:r>
                      <a:r>
                        <a:rPr lang="en-GB" sz="1600" b="0" baseline="0" dirty="0" smtClean="0"/>
                        <a:t> not have capacity to make specific decisions and there is no-one who can be consulted on their behalf. This could be about medical treatment, a review of their care or where they live.</a:t>
                      </a:r>
                      <a:endParaRPr lang="en-GB" sz="1600" b="0" dirty="0"/>
                    </a:p>
                  </a:txBody>
                  <a:tcPr/>
                </a:tc>
                <a:extLst>
                  <a:ext uri="{0D108BD9-81ED-4DB2-BD59-A6C34878D82A}">
                    <a16:rowId xmlns:a16="http://schemas.microsoft.com/office/drawing/2014/main" val="908118167"/>
                  </a:ext>
                </a:extLst>
              </a:tr>
            </a:tbl>
          </a:graphicData>
        </a:graphic>
      </p:graphicFrame>
    </p:spTree>
    <p:extLst>
      <p:ext uri="{BB962C8B-B14F-4D97-AF65-F5344CB8AC3E}">
        <p14:creationId xmlns:p14="http://schemas.microsoft.com/office/powerpoint/2010/main" val="574829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2991" y="397348"/>
            <a:ext cx="7989887" cy="581818"/>
          </a:xfrm>
        </p:spPr>
        <p:txBody>
          <a:bodyPr/>
          <a:lstStyle/>
          <a:p>
            <a:r>
              <a:rPr lang="en-GB" dirty="0" smtClean="0"/>
              <a:t>Current Service Provision</a:t>
            </a:r>
            <a:endParaRPr lang="en-GB" dirty="0"/>
          </a:p>
        </p:txBody>
      </p:sp>
      <p:sp>
        <p:nvSpPr>
          <p:cNvPr id="5" name="TextBox 4"/>
          <p:cNvSpPr txBox="1"/>
          <p:nvPr/>
        </p:nvSpPr>
        <p:spPr>
          <a:xfrm>
            <a:off x="451276" y="5442881"/>
            <a:ext cx="8260682" cy="590931"/>
          </a:xfrm>
          <a:prstGeom prst="rect">
            <a:avLst/>
          </a:prstGeom>
        </p:spPr>
        <p:txBody>
          <a:bodyPr wrap="square" rtlCol="0">
            <a:spAutoFit/>
          </a:bodyPr>
          <a:lstStyle/>
          <a:p>
            <a:pPr>
              <a:lnSpc>
                <a:spcPct val="90000"/>
              </a:lnSpc>
              <a:spcBef>
                <a:spcPct val="0"/>
              </a:spcBef>
              <a:spcAft>
                <a:spcPts val="1200"/>
              </a:spcAft>
            </a:pPr>
            <a:r>
              <a:rPr lang="en-GB" dirty="0" smtClean="0">
                <a:latin typeface="Arial"/>
                <a:ea typeface="+mj-ea"/>
                <a:cs typeface="+mj-cs"/>
              </a:rPr>
              <a:t>Further information about advocacy and the current service is </a:t>
            </a:r>
            <a:r>
              <a:rPr lang="en-GB" dirty="0">
                <a:ea typeface="+mj-ea"/>
                <a:cs typeface="+mj-cs"/>
              </a:rPr>
              <a:t>available at </a:t>
            </a:r>
            <a:r>
              <a:rPr lang="en-GB" dirty="0">
                <a:ea typeface="+mj-ea"/>
                <a:cs typeface="+mj-cs"/>
                <a:hlinkClick r:id="rId2"/>
              </a:rPr>
              <a:t>https://</a:t>
            </a:r>
            <a:r>
              <a:rPr lang="en-GB" dirty="0" smtClean="0">
                <a:ea typeface="+mj-ea"/>
                <a:cs typeface="+mj-cs"/>
                <a:hlinkClick r:id="rId2"/>
              </a:rPr>
              <a:t>www.northyorks.gov.uk/make-your-voice-heard</a:t>
            </a:r>
            <a:r>
              <a:rPr lang="en-GB" dirty="0" smtClean="0">
                <a:ea typeface="+mj-ea"/>
                <a:cs typeface="+mj-cs"/>
              </a:rPr>
              <a:t>. </a:t>
            </a:r>
          </a:p>
        </p:txBody>
      </p:sp>
      <p:graphicFrame>
        <p:nvGraphicFramePr>
          <p:cNvPr id="3" name="Table 2"/>
          <p:cNvGraphicFramePr>
            <a:graphicFrameLocks noGrp="1"/>
          </p:cNvGraphicFramePr>
          <p:nvPr>
            <p:extLst>
              <p:ext uri="{D42A27DB-BD31-4B8C-83A1-F6EECF244321}">
                <p14:modId xmlns:p14="http://schemas.microsoft.com/office/powerpoint/2010/main" val="1944661132"/>
              </p:ext>
            </p:extLst>
          </p:nvPr>
        </p:nvGraphicFramePr>
        <p:xfrm>
          <a:off x="451276" y="979166"/>
          <a:ext cx="8319745" cy="4328160"/>
        </p:xfrm>
        <a:graphic>
          <a:graphicData uri="http://schemas.openxmlformats.org/drawingml/2006/table">
            <a:tbl>
              <a:tblPr firstRow="1" bandRow="1">
                <a:tableStyleId>{22838BEF-8BB2-4498-84A7-C5851F593DF1}</a:tableStyleId>
              </a:tblPr>
              <a:tblGrid>
                <a:gridCol w="2366494">
                  <a:extLst>
                    <a:ext uri="{9D8B030D-6E8A-4147-A177-3AD203B41FA5}">
                      <a16:colId xmlns:a16="http://schemas.microsoft.com/office/drawing/2014/main" val="2614723746"/>
                    </a:ext>
                  </a:extLst>
                </a:gridCol>
                <a:gridCol w="5953251">
                  <a:extLst>
                    <a:ext uri="{9D8B030D-6E8A-4147-A177-3AD203B41FA5}">
                      <a16:colId xmlns:a16="http://schemas.microsoft.com/office/drawing/2014/main" val="1231002311"/>
                    </a:ext>
                  </a:extLst>
                </a:gridCol>
              </a:tblGrid>
              <a:tr h="370840">
                <a:tc>
                  <a:txBody>
                    <a:bodyPr/>
                    <a:lstStyle/>
                    <a:p>
                      <a:r>
                        <a:rPr lang="en-GB" sz="1600" b="0" dirty="0" smtClean="0"/>
                        <a:t>Independent Mental Health Advocacy</a:t>
                      </a:r>
                      <a:endParaRPr lang="en-GB" sz="16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600" b="0" kern="1200" dirty="0" smtClean="0">
                          <a:solidFill>
                            <a:schemeClr val="dk1"/>
                          </a:solidFill>
                          <a:effectLst/>
                          <a:latin typeface="+mn-lt"/>
                          <a:ea typeface="+mn-ea"/>
                          <a:cs typeface="+mn-cs"/>
                        </a:rPr>
                        <a:t>Independent Mental Health Advocates are specially trained to support people with decisions about mental health care and treatment. Hospital and medical staff must make sure that people know about their right to an advocate and make a referral if someone wants or needs an Independent Mental Health Advocate. </a:t>
                      </a:r>
                    </a:p>
                  </a:txBody>
                  <a:tcPr/>
                </a:tc>
                <a:extLst>
                  <a:ext uri="{0D108BD9-81ED-4DB2-BD59-A6C34878D82A}">
                    <a16:rowId xmlns:a16="http://schemas.microsoft.com/office/drawing/2014/main" val="902683889"/>
                  </a:ext>
                </a:extLst>
              </a:tr>
              <a:tr h="370840">
                <a:tc>
                  <a:txBody>
                    <a:bodyPr/>
                    <a:lstStyle/>
                    <a:p>
                      <a:r>
                        <a:rPr lang="en-GB" sz="1600" b="0" dirty="0" smtClean="0"/>
                        <a:t>Deprivation of Liberty</a:t>
                      </a:r>
                      <a:r>
                        <a:rPr lang="en-GB" sz="1600" b="0" baseline="0" dirty="0" smtClean="0"/>
                        <a:t> Safeguards (DoLS) Relevant Person’s Representative (RPR)</a:t>
                      </a:r>
                      <a:endParaRPr lang="en-GB" sz="1600" b="0" dirty="0"/>
                    </a:p>
                  </a:txBody>
                  <a:tcPr/>
                </a:tc>
                <a:tc>
                  <a:txBody>
                    <a:bodyPr/>
                    <a:lstStyle/>
                    <a:p>
                      <a:r>
                        <a:rPr lang="en-GB" sz="1600" kern="1200" dirty="0" smtClean="0">
                          <a:solidFill>
                            <a:schemeClr val="dk1"/>
                          </a:solidFill>
                          <a:effectLst/>
                          <a:latin typeface="+mn-lt"/>
                          <a:ea typeface="+mn-ea"/>
                          <a:cs typeface="+mn-cs"/>
                        </a:rPr>
                        <a:t>If someone’s care is authorised following a Deprivation of Liberty assessment, a representative must be appointed to make sure that the rights of the person being deprived of their liberty are protected. </a:t>
                      </a:r>
                    </a:p>
                    <a:p>
                      <a:r>
                        <a:rPr lang="en-GB" sz="1600" kern="1200" dirty="0" smtClean="0">
                          <a:solidFill>
                            <a:schemeClr val="dk1"/>
                          </a:solidFill>
                          <a:effectLst/>
                          <a:latin typeface="+mn-lt"/>
                          <a:ea typeface="+mn-ea"/>
                          <a:cs typeface="+mn-cs"/>
                        </a:rPr>
                        <a:t> </a:t>
                      </a:r>
                    </a:p>
                    <a:p>
                      <a:r>
                        <a:rPr lang="en-GB" sz="1600" kern="1200" dirty="0" smtClean="0">
                          <a:solidFill>
                            <a:schemeClr val="dk1"/>
                          </a:solidFill>
                          <a:effectLst/>
                          <a:latin typeface="+mn-lt"/>
                          <a:ea typeface="+mn-ea"/>
                          <a:cs typeface="+mn-cs"/>
                        </a:rPr>
                        <a:t>This can be a friend or family member and is known as a Relevant Person’s Representative (RPR). Anyone who is deprived of their liberty must have an RPR, so if the person’s friends and family cannot do this then an RPR from Cloverleaf is appointed.</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6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21593795"/>
                  </a:ext>
                </a:extLst>
              </a:tr>
            </a:tbl>
          </a:graphicData>
        </a:graphic>
      </p:graphicFrame>
    </p:spTree>
    <p:extLst>
      <p:ext uri="{BB962C8B-B14F-4D97-AF65-F5344CB8AC3E}">
        <p14:creationId xmlns:p14="http://schemas.microsoft.com/office/powerpoint/2010/main" val="2805779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Aims of the engagement</a:t>
            </a:r>
            <a:endParaRPr lang="en-GB" dirty="0"/>
          </a:p>
        </p:txBody>
      </p:sp>
      <p:sp>
        <p:nvSpPr>
          <p:cNvPr id="5" name="TextBox 4"/>
          <p:cNvSpPr txBox="1"/>
          <p:nvPr/>
        </p:nvSpPr>
        <p:spPr>
          <a:xfrm>
            <a:off x="342991" y="1393723"/>
            <a:ext cx="8379904" cy="3450175"/>
          </a:xfrm>
          <a:prstGeom prst="rect">
            <a:avLst/>
          </a:prstGeom>
        </p:spPr>
        <p:txBody>
          <a:bodyPr wrap="square" rtlCol="0">
            <a:spAutoFit/>
          </a:bodyPr>
          <a:lstStyle/>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baseline="0" dirty="0" smtClean="0">
                <a:latin typeface="Arial"/>
                <a:ea typeface="+mj-ea"/>
                <a:cs typeface="+mj-cs"/>
              </a:rPr>
              <a:t>We are talking</a:t>
            </a:r>
            <a:r>
              <a:rPr lang="en-GB" dirty="0" smtClean="0">
                <a:latin typeface="Arial"/>
                <a:ea typeface="+mj-ea"/>
                <a:cs typeface="+mj-cs"/>
              </a:rPr>
              <a:t> to people until </a:t>
            </a:r>
            <a:r>
              <a:rPr lang="en-GB" b="1" dirty="0" smtClean="0">
                <a:solidFill>
                  <a:srgbClr val="00B050"/>
                </a:solidFill>
                <a:latin typeface="Arial"/>
                <a:ea typeface="+mj-ea"/>
                <a:cs typeface="+mj-cs"/>
              </a:rPr>
              <a:t>Friday 30</a:t>
            </a:r>
            <a:r>
              <a:rPr lang="en-GB" b="1" baseline="30000" dirty="0" smtClean="0">
                <a:solidFill>
                  <a:srgbClr val="00B050"/>
                </a:solidFill>
                <a:latin typeface="Arial"/>
                <a:ea typeface="+mj-ea"/>
                <a:cs typeface="+mj-cs"/>
              </a:rPr>
              <a:t>th</a:t>
            </a:r>
            <a:r>
              <a:rPr lang="en-GB" b="1" dirty="0" smtClean="0">
                <a:solidFill>
                  <a:srgbClr val="00B050"/>
                </a:solidFill>
                <a:latin typeface="Arial"/>
                <a:ea typeface="+mj-ea"/>
                <a:cs typeface="+mj-cs"/>
              </a:rPr>
              <a:t> July</a:t>
            </a:r>
            <a:r>
              <a:rPr lang="en-GB" dirty="0" smtClean="0">
                <a:latin typeface="Arial"/>
                <a:ea typeface="+mj-ea"/>
                <a:cs typeface="+mj-cs"/>
              </a:rPr>
              <a:t>.</a:t>
            </a:r>
          </a:p>
          <a:p>
            <a:pPr marL="285750" indent="-285750">
              <a:lnSpc>
                <a:spcPct val="90000"/>
              </a:lnSpc>
              <a:spcBef>
                <a:spcPct val="0"/>
              </a:spcBef>
              <a:spcAft>
                <a:spcPts val="1200"/>
              </a:spcAft>
              <a:buFont typeface="Arial" panose="020B0604020202020204" pitchFamily="34" charset="0"/>
              <a:buChar char="•"/>
            </a:pPr>
            <a:r>
              <a:rPr lang="en-GB" dirty="0"/>
              <a:t>We welcome views from anyone with an interest in </a:t>
            </a:r>
            <a:r>
              <a:rPr lang="en-GB" dirty="0" smtClean="0"/>
              <a:t>advocacy. </a:t>
            </a:r>
          </a:p>
          <a:p>
            <a:pPr marL="285750" indent="-285750">
              <a:lnSpc>
                <a:spcPct val="90000"/>
              </a:lnSpc>
              <a:spcBef>
                <a:spcPct val="0"/>
              </a:spcBef>
              <a:spcAft>
                <a:spcPts val="1200"/>
              </a:spcAft>
              <a:buFont typeface="Arial" panose="020B0604020202020204" pitchFamily="34" charset="0"/>
              <a:buChar char="•"/>
            </a:pPr>
            <a:r>
              <a:rPr lang="en-GB" dirty="0" smtClean="0"/>
              <a:t>We </a:t>
            </a:r>
            <a:r>
              <a:rPr lang="en-GB" dirty="0" smtClean="0">
                <a:latin typeface="Arial"/>
                <a:ea typeface="+mj-ea"/>
                <a:cs typeface="+mj-cs"/>
              </a:rPr>
              <a:t>would especially like to talk to people who have                          experience of being supported by an advocate and health                           and social care staff who regularly work with advocacy services. </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kumimoji="0" lang="en-GB" b="0" i="0" u="none" strike="noStrike" kern="1200" cap="none" spc="0" normalizeH="0" baseline="0" noProof="0" dirty="0" smtClean="0">
                <a:ln>
                  <a:noFill/>
                </a:ln>
                <a:effectLst/>
                <a:uLnTx/>
                <a:uFillTx/>
                <a:latin typeface="Arial"/>
                <a:ea typeface="+mj-ea"/>
                <a:cs typeface="+mj-cs"/>
              </a:rPr>
              <a:t>We</a:t>
            </a:r>
            <a:r>
              <a:rPr kumimoji="0" lang="en-GB" b="0" i="0" u="none" strike="noStrike" kern="1200" cap="none" spc="0" normalizeH="0" noProof="0" dirty="0" smtClean="0">
                <a:ln>
                  <a:noFill/>
                </a:ln>
                <a:effectLst/>
                <a:uLnTx/>
                <a:uFillTx/>
                <a:latin typeface="Arial"/>
                <a:ea typeface="+mj-ea"/>
                <a:cs typeface="+mj-cs"/>
              </a:rPr>
              <a:t> want to understand and learn from people’s experiences of using the current service.</a:t>
            </a:r>
          </a:p>
          <a:p>
            <a:pPr marL="2571750" lvl="5" indent="-285750">
              <a:lnSpc>
                <a:spcPct val="90000"/>
              </a:lnSpc>
              <a:spcBef>
                <a:spcPct val="0"/>
              </a:spcBef>
              <a:spcAft>
                <a:spcPts val="1200"/>
              </a:spcAft>
              <a:buFont typeface="Arial" panose="020B0604020202020204" pitchFamily="34" charset="0"/>
              <a:buChar char="•"/>
            </a:pPr>
            <a:r>
              <a:rPr lang="en-GB" dirty="0" smtClean="0">
                <a:latin typeface="Arial"/>
                <a:ea typeface="+mj-ea"/>
                <a:cs typeface="+mj-cs"/>
              </a:rPr>
              <a:t>We want to understand what is important to people when being supported by an advocate and to staff who are working with the service, and what they would like the service to look like in future.</a:t>
            </a:r>
            <a:endParaRPr kumimoji="0" lang="en-GB" b="0" i="0" u="none" strike="noStrike" kern="1200" cap="none" spc="0" normalizeH="0" baseline="0" noProof="0" dirty="0" smtClean="0">
              <a:ln>
                <a:noFill/>
              </a:ln>
              <a:effectLst/>
              <a:uLnTx/>
              <a:uFillTx/>
              <a:latin typeface="Arial"/>
              <a:ea typeface="+mj-ea"/>
              <a:cs typeface="+mj-cs"/>
            </a:endParaRPr>
          </a:p>
        </p:txBody>
      </p:sp>
      <p:pic>
        <p:nvPicPr>
          <p:cNvPr id="4" name="Picture 3" descr="Ide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65449" y="970472"/>
            <a:ext cx="1974850" cy="1974850"/>
          </a:xfrm>
          <a:prstGeom prst="rect">
            <a:avLst/>
          </a:prstGeom>
          <a:noFill/>
          <a:ln>
            <a:noFill/>
          </a:ln>
        </p:spPr>
      </p:pic>
      <p:pic>
        <p:nvPicPr>
          <p:cNvPr id="6" name="Picture 5" descr="Wish"/>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811" y="3767573"/>
            <a:ext cx="2152650" cy="2152650"/>
          </a:xfrm>
          <a:prstGeom prst="rect">
            <a:avLst/>
          </a:prstGeom>
          <a:noFill/>
          <a:ln>
            <a:noFill/>
          </a:ln>
        </p:spPr>
      </p:pic>
    </p:spTree>
    <p:extLst>
      <p:ext uri="{BB962C8B-B14F-4D97-AF65-F5344CB8AC3E}">
        <p14:creationId xmlns:p14="http://schemas.microsoft.com/office/powerpoint/2010/main" val="1746745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How people can get involved</a:t>
            </a:r>
            <a:endParaRPr lang="en-GB" dirty="0"/>
          </a:p>
        </p:txBody>
      </p:sp>
      <p:sp>
        <p:nvSpPr>
          <p:cNvPr id="5" name="TextBox 4"/>
          <p:cNvSpPr txBox="1"/>
          <p:nvPr/>
        </p:nvSpPr>
        <p:spPr>
          <a:xfrm>
            <a:off x="342991" y="1376645"/>
            <a:ext cx="8295683" cy="4351961"/>
          </a:xfrm>
          <a:prstGeom prst="rect">
            <a:avLst/>
          </a:prstGeom>
        </p:spPr>
        <p:txBody>
          <a:bodyPr wrap="square" rtlCol="0">
            <a:spAutoFit/>
          </a:bodyPr>
          <a:lstStyle/>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baseline="0" dirty="0" smtClean="0">
                <a:latin typeface="Arial"/>
                <a:ea typeface="+mj-ea"/>
                <a:cs typeface="+mj-cs"/>
              </a:rPr>
              <a:t>There will be a </a:t>
            </a:r>
            <a:r>
              <a:rPr lang="en-GB" dirty="0" smtClean="0">
                <a:latin typeface="Arial"/>
                <a:ea typeface="+mj-ea"/>
                <a:cs typeface="+mj-cs"/>
              </a:rPr>
              <a:t>s</a:t>
            </a:r>
            <a:r>
              <a:rPr lang="en-GB" baseline="0" dirty="0" smtClean="0">
                <a:latin typeface="Arial"/>
                <a:ea typeface="+mj-ea"/>
                <a:cs typeface="+mj-cs"/>
              </a:rPr>
              <a:t>urvey available online</a:t>
            </a:r>
            <a:r>
              <a:rPr lang="en-GB" dirty="0" smtClean="0">
                <a:latin typeface="Arial"/>
                <a:ea typeface="+mj-ea"/>
                <a:cs typeface="+mj-cs"/>
              </a:rPr>
              <a:t> shortly with an                accompanying easy read version.</a:t>
            </a:r>
            <a:endParaRPr lang="en-GB" baseline="0" dirty="0" smtClean="0">
              <a:latin typeface="Arial"/>
              <a:ea typeface="+mj-ea"/>
              <a:cs typeface="+mj-cs"/>
            </a:endParaRP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People can arrange a phone or video call with a member of                         the Service Development Team to discuss their views and            experiences. </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kumimoji="0" lang="en-GB" b="0" i="0" u="none" strike="noStrike" kern="1200" cap="none" spc="0" normalizeH="0" baseline="0" noProof="0" dirty="0" smtClean="0">
                <a:ln>
                  <a:noFill/>
                </a:ln>
                <a:effectLst/>
                <a:uLnTx/>
                <a:uFillTx/>
                <a:latin typeface="Arial"/>
                <a:ea typeface="+mj-ea"/>
                <a:cs typeface="+mj-cs"/>
              </a:rPr>
              <a:t>The Service Development Team will be attending</a:t>
            </a:r>
            <a:r>
              <a:rPr kumimoji="0" lang="en-GB" b="0" i="0" u="none" strike="noStrike" kern="1200" cap="none" spc="0" normalizeH="0" noProof="0" dirty="0" smtClean="0">
                <a:ln>
                  <a:noFill/>
                </a:ln>
                <a:effectLst/>
                <a:uLnTx/>
                <a:uFillTx/>
                <a:latin typeface="Arial"/>
                <a:ea typeface="+mj-ea"/>
                <a:cs typeface="+mj-cs"/>
              </a:rPr>
              <a:t> existing meetings where possible. We can also organise and facilitate virtual focus groups where this is more beneficial or preferred.</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baseline="0" dirty="0" smtClean="0">
                <a:latin typeface="Arial"/>
                <a:ea typeface="+mj-ea"/>
                <a:cs typeface="+mj-cs"/>
              </a:rPr>
              <a:t>Feedback</a:t>
            </a:r>
            <a:r>
              <a:rPr lang="en-GB" dirty="0" smtClean="0">
                <a:latin typeface="Arial"/>
                <a:ea typeface="+mj-ea"/>
                <a:cs typeface="+mj-cs"/>
              </a:rPr>
              <a:t> can also be submitted to the team’s email below.</a:t>
            </a:r>
          </a:p>
          <a:p>
            <a:pPr marL="3028950" lvl="6" indent="-285750">
              <a:lnSpc>
                <a:spcPct val="90000"/>
              </a:lnSpc>
              <a:spcBef>
                <a:spcPct val="0"/>
              </a:spcBef>
              <a:spcAft>
                <a:spcPts val="1200"/>
              </a:spcAft>
              <a:buFont typeface="Arial" panose="020B0604020202020204" pitchFamily="34" charset="0"/>
              <a:buChar char="•"/>
            </a:pPr>
            <a:r>
              <a:rPr lang="en-GB" dirty="0" smtClean="0">
                <a:latin typeface="Arial"/>
                <a:ea typeface="+mj-ea"/>
                <a:cs typeface="+mj-cs"/>
              </a:rPr>
              <a:t>If you would like to discuss the engagement and how you can get involved please contact us at </a:t>
            </a:r>
            <a:r>
              <a:rPr lang="en-GB" dirty="0" smtClean="0">
                <a:latin typeface="Arial"/>
                <a:ea typeface="+mj-ea"/>
                <a:cs typeface="+mj-cs"/>
                <a:hlinkClick r:id="rId2"/>
              </a:rPr>
              <a:t>HASservicedevelopment@northyorks.gov.uk</a:t>
            </a:r>
            <a:r>
              <a:rPr lang="en-GB" dirty="0" smtClean="0">
                <a:latin typeface="Arial"/>
                <a:ea typeface="+mj-ea"/>
                <a:cs typeface="+mj-cs"/>
              </a:rPr>
              <a:t> or call us on 01609 780780.</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endParaRPr kumimoji="0" lang="en-GB" b="0" i="0" u="none" strike="noStrike" kern="1200" cap="none" spc="0" normalizeH="0" baseline="0" noProof="0" dirty="0" smtClean="0">
              <a:ln>
                <a:noFill/>
              </a:ln>
              <a:effectLst/>
              <a:uLnTx/>
              <a:uFillTx/>
              <a:latin typeface="Arial"/>
              <a:ea typeface="+mj-ea"/>
              <a:cs typeface="+mj-cs"/>
            </a:endParaRPr>
          </a:p>
        </p:txBody>
      </p:sp>
      <p:pic>
        <p:nvPicPr>
          <p:cNvPr id="6" name="Picture 5" descr="Questionnaire 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59241" y="873713"/>
            <a:ext cx="1974850" cy="1974850"/>
          </a:xfrm>
          <a:prstGeom prst="rect">
            <a:avLst/>
          </a:prstGeom>
          <a:noFill/>
          <a:ln>
            <a:noFill/>
          </a:ln>
        </p:spPr>
      </p:pic>
      <p:pic>
        <p:nvPicPr>
          <p:cNvPr id="2052" name="Picture 4" descr="Weigh Up Ris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902" y="4126570"/>
            <a:ext cx="2539499" cy="2539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942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we need from you</a:t>
            </a:r>
            <a:endParaRPr lang="en-GB" dirty="0"/>
          </a:p>
        </p:txBody>
      </p:sp>
      <p:sp>
        <p:nvSpPr>
          <p:cNvPr id="5" name="TextBox 4"/>
          <p:cNvSpPr txBox="1"/>
          <p:nvPr/>
        </p:nvSpPr>
        <p:spPr>
          <a:xfrm>
            <a:off x="336976" y="1364614"/>
            <a:ext cx="8319746" cy="3200876"/>
          </a:xfrm>
          <a:prstGeom prst="rect">
            <a:avLst/>
          </a:prstGeom>
        </p:spPr>
        <p:txBody>
          <a:bodyPr wrap="square" rtlCol="0">
            <a:spAutoFit/>
          </a:bodyPr>
          <a:lstStyle/>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Your thoughts and views on advocacy services in whichever                      way works best for you. </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baseline="0" dirty="0" smtClean="0">
                <a:latin typeface="Arial"/>
                <a:ea typeface="+mj-ea"/>
                <a:cs typeface="+mj-cs"/>
              </a:rPr>
              <a:t>Tell people about the engagement and encourage them                                 to get</a:t>
            </a:r>
            <a:r>
              <a:rPr lang="en-GB" dirty="0" smtClean="0">
                <a:latin typeface="Arial"/>
                <a:ea typeface="+mj-ea"/>
                <a:cs typeface="+mj-cs"/>
              </a:rPr>
              <a:t> involved and tell us what they think. </a:t>
            </a:r>
          </a:p>
          <a:p>
            <a:pPr marL="285750" marR="0" indent="-285750" algn="l" defTabSz="914400" rtl="0" eaLnBrk="1" fontAlgn="auto" latinLnBrk="0" hangingPunct="1">
              <a:lnSpc>
                <a:spcPct val="90000"/>
              </a:lnSpc>
              <a:spcBef>
                <a:spcPct val="0"/>
              </a:spcBef>
              <a:spcAft>
                <a:spcPts val="1200"/>
              </a:spcAft>
              <a:buClrTx/>
              <a:buSzTx/>
              <a:buFont typeface="Arial" panose="020B0604020202020204" pitchFamily="34" charset="0"/>
              <a:buChar char="•"/>
              <a:tabLst/>
            </a:pPr>
            <a:r>
              <a:rPr lang="en-GB" dirty="0" smtClean="0">
                <a:latin typeface="Arial"/>
                <a:ea typeface="+mj-ea"/>
                <a:cs typeface="+mj-cs"/>
              </a:rPr>
              <a:t>Various materials people can use or to provide further                     information are available for circulation. </a:t>
            </a:r>
          </a:p>
          <a:p>
            <a:pPr marL="2571750" lvl="5" indent="-285750">
              <a:lnSpc>
                <a:spcPct val="90000"/>
              </a:lnSpc>
              <a:spcBef>
                <a:spcPct val="0"/>
              </a:spcBef>
              <a:spcAft>
                <a:spcPts val="1200"/>
              </a:spcAft>
              <a:buFont typeface="Arial" panose="020B0604020202020204" pitchFamily="34" charset="0"/>
              <a:buChar char="•"/>
            </a:pPr>
            <a:endParaRPr lang="en-GB" baseline="0" dirty="0" smtClean="0">
              <a:latin typeface="Arial"/>
              <a:ea typeface="+mj-ea"/>
              <a:cs typeface="+mj-cs"/>
            </a:endParaRPr>
          </a:p>
          <a:p>
            <a:pPr marL="2571750" lvl="5" indent="-285750">
              <a:lnSpc>
                <a:spcPct val="90000"/>
              </a:lnSpc>
              <a:spcBef>
                <a:spcPct val="0"/>
              </a:spcBef>
              <a:spcAft>
                <a:spcPts val="1200"/>
              </a:spcAft>
              <a:buFont typeface="Arial" panose="020B0604020202020204" pitchFamily="34" charset="0"/>
              <a:buChar char="•"/>
            </a:pPr>
            <a:r>
              <a:rPr lang="en-GB" baseline="0" dirty="0" smtClean="0">
                <a:latin typeface="Arial"/>
                <a:ea typeface="+mj-ea"/>
                <a:cs typeface="+mj-cs"/>
              </a:rPr>
              <a:t>We have until Friday 30</a:t>
            </a:r>
            <a:r>
              <a:rPr lang="en-GB" baseline="30000" dirty="0" smtClean="0">
                <a:latin typeface="Arial"/>
                <a:ea typeface="+mj-ea"/>
                <a:cs typeface="+mj-cs"/>
              </a:rPr>
              <a:t>th</a:t>
            </a:r>
            <a:r>
              <a:rPr lang="en-GB" baseline="0" dirty="0" smtClean="0">
                <a:latin typeface="Arial"/>
                <a:ea typeface="+mj-ea"/>
                <a:cs typeface="+mj-cs"/>
              </a:rPr>
              <a:t> July to                           speak to as many people as we can,                        and any help to achieve</a:t>
            </a:r>
            <a:r>
              <a:rPr lang="en-GB" dirty="0" smtClean="0">
                <a:latin typeface="Arial"/>
                <a:ea typeface="+mj-ea"/>
                <a:cs typeface="+mj-cs"/>
              </a:rPr>
              <a:t> this is much appreciated. </a:t>
            </a:r>
            <a:endParaRPr lang="en-GB" baseline="0" dirty="0" smtClean="0">
              <a:latin typeface="Arial"/>
              <a:ea typeface="+mj-ea"/>
              <a:cs typeface="+mj-cs"/>
            </a:endParaRPr>
          </a:p>
        </p:txBody>
      </p:sp>
      <p:pic>
        <p:nvPicPr>
          <p:cNvPr id="1026" name="Picture 2" descr="Checklist good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1681" y="1364614"/>
            <a:ext cx="2551530" cy="25515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ate Jul 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9996" y="3476214"/>
            <a:ext cx="1769555" cy="1769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6871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71591" y="1697196"/>
            <a:ext cx="7989887" cy="581818"/>
          </a:xfrm>
        </p:spPr>
        <p:txBody>
          <a:bodyPr/>
          <a:lstStyle/>
          <a:p>
            <a:pPr algn="ctr"/>
            <a:r>
              <a:rPr lang="en-GB" dirty="0" smtClean="0"/>
              <a:t>Thank you!</a:t>
            </a:r>
            <a:endParaRPr lang="en-GB" dirty="0"/>
          </a:p>
        </p:txBody>
      </p:sp>
    </p:spTree>
    <p:extLst>
      <p:ext uri="{BB962C8B-B14F-4D97-AF65-F5344CB8AC3E}">
        <p14:creationId xmlns:p14="http://schemas.microsoft.com/office/powerpoint/2010/main" val="1617482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a:lstStyle>
        <a:defPPr marL="0" marR="0" indent="0" algn="l" defTabSz="914400" rtl="0" eaLnBrk="1" fontAlgn="auto" latinLnBrk="0" hangingPunct="1">
          <a:lnSpc>
            <a:spcPct val="90000"/>
          </a:lnSpc>
          <a:spcBef>
            <a:spcPct val="0"/>
          </a:spcBef>
          <a:spcAft>
            <a:spcPts val="0"/>
          </a:spcAft>
          <a:buClrTx/>
          <a:buSzTx/>
          <a:buFontTx/>
          <a:buNone/>
          <a:tabLst/>
          <a:defRPr kumimoji="0" sz="4000" b="0" i="0" u="none" strike="noStrike" kern="1200" cap="none" spc="0" normalizeH="0" baseline="0" noProof="0" dirty="0" smtClean="0">
            <a:ln>
              <a:noFill/>
            </a:ln>
            <a:solidFill>
              <a:srgbClr val="00437B"/>
            </a:solidFill>
            <a:effectLst/>
            <a:uLnTx/>
            <a:uFillTx/>
            <a:latin typeface="Arial"/>
            <a:ea typeface="+mj-ea"/>
            <a:cs typeface="+mj-cs"/>
          </a:defRPr>
        </a:defPPr>
      </a:lstStyle>
    </a:txDef>
  </a:objectDefaults>
  <a:extraClrSchemeLst/>
  <a:extLst>
    <a:ext uri="{05A4C25C-085E-4340-85A3-A5531E510DB2}">
      <thm15:themeFamily xmlns:thm15="http://schemas.microsoft.com/office/thememl/2012/main" name="PowerPoint NYCC master widescreen" id="{64BCA786-17F0-4E66-AA63-7D382B1DD9CF}" vid="{FBC27E81-2CE1-4DAC-84E9-1777925A2132}"/>
    </a:ext>
  </a:extLst>
</a:theme>
</file>

<file path=docProps/app.xml><?xml version="1.0" encoding="utf-8"?>
<Properties xmlns="http://schemas.openxmlformats.org/officeDocument/2006/extended-properties" xmlns:vt="http://schemas.openxmlformats.org/officeDocument/2006/docPropsVTypes">
  <Template>PowerPoint NYCC master</Template>
  <TotalTime>255</TotalTime>
  <Words>756</Words>
  <Application>Microsoft Office PowerPoint</Application>
  <PresentationFormat>On-screen Show (4:3)</PresentationFormat>
  <Paragraphs>45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Wingdings</vt:lpstr>
      <vt:lpstr>Office Theme</vt:lpstr>
      <vt:lpstr>What do you think about advocacy services in North Yorkshire?</vt:lpstr>
      <vt:lpstr>Background</vt:lpstr>
      <vt:lpstr>Current Service Provision</vt:lpstr>
      <vt:lpstr>Current Service Provision</vt:lpstr>
      <vt:lpstr>Aims of the engagement</vt:lpstr>
      <vt:lpstr>How people can get involved</vt:lpstr>
      <vt:lpstr>What we need from you</vt:lpstr>
      <vt:lpstr>Thank you!</vt:lpstr>
    </vt:vector>
  </TitlesOfParts>
  <Company>NYCC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 you think about advocacy services in North Yorkshire?</dc:title>
  <dc:creator>Victoria Sandell</dc:creator>
  <cp:lastModifiedBy>Victoria Sandell</cp:lastModifiedBy>
  <cp:revision>24</cp:revision>
  <dcterms:created xsi:type="dcterms:W3CDTF">2021-06-10T13:49:43Z</dcterms:created>
  <dcterms:modified xsi:type="dcterms:W3CDTF">2021-06-15T09:06:03Z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ecdfc32-7be5-4b17-9f97-00453388bdd7_Enabled">
    <vt:lpwstr>true</vt:lpwstr>
  </property>
  <property fmtid="{D5CDD505-2E9C-101B-9397-08002B2CF9AE}" pid="3" name="MSIP_Label_3ecdfc32-7be5-4b17-9f97-00453388bdd7_SetDate">
    <vt:lpwstr>2021-06-10T13:59:09Z</vt:lpwstr>
  </property>
  <property fmtid="{D5CDD505-2E9C-101B-9397-08002B2CF9AE}" pid="4" name="MSIP_Label_3ecdfc32-7be5-4b17-9f97-00453388bdd7_Method">
    <vt:lpwstr>Standard</vt:lpwstr>
  </property>
  <property fmtid="{D5CDD505-2E9C-101B-9397-08002B2CF9AE}" pid="5" name="MSIP_Label_3ecdfc32-7be5-4b17-9f97-00453388bdd7_Name">
    <vt:lpwstr>OFFICIAL</vt:lpwstr>
  </property>
  <property fmtid="{D5CDD505-2E9C-101B-9397-08002B2CF9AE}" pid="6" name="MSIP_Label_3ecdfc32-7be5-4b17-9f97-00453388bdd7_SiteId">
    <vt:lpwstr>ad3d9c73-9830-44a1-b487-e1055441c70e</vt:lpwstr>
  </property>
  <property fmtid="{D5CDD505-2E9C-101B-9397-08002B2CF9AE}" pid="7" name="MSIP_Label_3ecdfc32-7be5-4b17-9f97-00453388bdd7_ActionId">
    <vt:lpwstr>3d140c47-3ddb-4702-a3dd-0000fd07d793</vt:lpwstr>
  </property>
  <property fmtid="{D5CDD505-2E9C-101B-9397-08002B2CF9AE}" pid="8" name="MSIP_Label_3ecdfc32-7be5-4b17-9f97-00453388bdd7_ContentBits">
    <vt:lpwstr>2</vt:lpwstr>
  </property>
</Properties>
</file>