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notesMasterIdLst>
    <p:notesMasterId r:id="rId19"/>
  </p:notesMasterIdLst>
  <p:sldIdLst>
    <p:sldId id="345" r:id="rId2"/>
    <p:sldId id="402" r:id="rId3"/>
    <p:sldId id="418" r:id="rId4"/>
    <p:sldId id="421" r:id="rId5"/>
    <p:sldId id="422" r:id="rId6"/>
    <p:sldId id="425" r:id="rId7"/>
    <p:sldId id="424" r:id="rId8"/>
    <p:sldId id="426" r:id="rId9"/>
    <p:sldId id="427" r:id="rId10"/>
    <p:sldId id="431" r:id="rId11"/>
    <p:sldId id="434" r:id="rId12"/>
    <p:sldId id="433" r:id="rId13"/>
    <p:sldId id="430" r:id="rId14"/>
    <p:sldId id="432" r:id="rId15"/>
    <p:sldId id="429" r:id="rId16"/>
    <p:sldId id="428" r:id="rId17"/>
    <p:sldId id="435" r:id="rId18"/>
  </p:sldIdLst>
  <p:sldSz cx="9144000" cy="6858000" type="screen4x3"/>
  <p:notesSz cx="6888163" cy="10018713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137DAF6-BC56-4284-A124-8E78BC51B414}">
          <p14:sldIdLst>
            <p14:sldId id="345"/>
            <p14:sldId id="402"/>
            <p14:sldId id="418"/>
            <p14:sldId id="421"/>
            <p14:sldId id="422"/>
            <p14:sldId id="425"/>
            <p14:sldId id="424"/>
            <p14:sldId id="426"/>
            <p14:sldId id="427"/>
            <p14:sldId id="431"/>
            <p14:sldId id="434"/>
            <p14:sldId id="433"/>
            <p14:sldId id="430"/>
            <p14:sldId id="432"/>
            <p14:sldId id="429"/>
            <p14:sldId id="428"/>
            <p14:sldId id="435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B0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76" autoAdjust="0"/>
  </p:normalViewPr>
  <p:slideViewPr>
    <p:cSldViewPr>
      <p:cViewPr varScale="1">
        <p:scale>
          <a:sx n="70" d="100"/>
          <a:sy n="70" d="100"/>
        </p:scale>
        <p:origin x="-141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7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999F96F2-CD54-4706-B7D8-799B129F3A08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758889"/>
            <a:ext cx="5510530" cy="4508421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8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6038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4A0D6C7F-381D-4321-8B88-68CC0B1DCD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798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5319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7858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9192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5179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5195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2686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5263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379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082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3536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D6C7F-381D-4321-8B88-68CC0B1DCDAA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3536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05-2168-47BE-8DF7-2813C0DB4AE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A0E8B05-2168-47BE-8DF7-2813C0DB4AE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1D3AFA59-D39C-475B-9135-1F3CB4FB6BD7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Tamarack_Inst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3568" y="2780929"/>
            <a:ext cx="7772400" cy="1872208"/>
          </a:xfrm>
        </p:spPr>
        <p:txBody>
          <a:bodyPr>
            <a:normAutofit fontScale="90000"/>
          </a:bodyPr>
          <a:lstStyle/>
          <a:p>
            <a:r>
              <a:rPr lang="en-GB" sz="9800" b="1" dirty="0" smtClean="0"/>
              <a:t/>
            </a:r>
            <a:br>
              <a:rPr lang="en-GB" sz="9800" b="1" dirty="0" smtClean="0"/>
            </a:br>
            <a:r>
              <a:rPr lang="en-GB" sz="4900" b="1" dirty="0" smtClean="0">
                <a:solidFill>
                  <a:schemeClr val="tx1"/>
                </a:solidFill>
              </a:rPr>
              <a:t>Craven Communities Together </a:t>
            </a:r>
            <a:br>
              <a:rPr lang="en-GB" sz="4900" b="1" dirty="0" smtClean="0">
                <a:solidFill>
                  <a:schemeClr val="tx1"/>
                </a:solidFill>
              </a:rPr>
            </a:br>
            <a:r>
              <a:rPr lang="en-GB" b="1" dirty="0" smtClean="0">
                <a:solidFill>
                  <a:schemeClr val="tx1"/>
                </a:solidFill>
              </a:rPr>
              <a:t/>
            </a:r>
            <a:br>
              <a:rPr lang="en-GB" b="1" dirty="0" smtClean="0">
                <a:solidFill>
                  <a:schemeClr val="tx1"/>
                </a:solidFill>
              </a:rPr>
            </a:br>
            <a:r>
              <a:rPr lang="en-GB" b="1" dirty="0" smtClean="0">
                <a:solidFill>
                  <a:schemeClr val="tx1"/>
                </a:solidFill>
              </a:rPr>
              <a:t>Children &amp; Young People’s </a:t>
            </a:r>
            <a:br>
              <a:rPr lang="en-GB" b="1" dirty="0" smtClean="0">
                <a:solidFill>
                  <a:schemeClr val="tx1"/>
                </a:solidFill>
              </a:rPr>
            </a:br>
            <a:r>
              <a:rPr lang="en-GB" b="1" dirty="0" smtClean="0">
                <a:solidFill>
                  <a:schemeClr val="tx1"/>
                </a:solidFill>
              </a:rPr>
              <a:t>Mental Health</a:t>
            </a:r>
            <a:br>
              <a:rPr lang="en-GB" b="1" dirty="0" smtClean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/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 smtClean="0">
                <a:solidFill>
                  <a:schemeClr val="tx1"/>
                </a:solidFill>
              </a:rPr>
              <a:t>Wednesday 21 October 2020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9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604448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547664" y="2867452"/>
            <a:ext cx="6840760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sz="2400" dirty="0" smtClean="0"/>
              <a:t>Who is involved 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sz="2400" dirty="0" smtClean="0"/>
              <a:t>Our Terms of Reference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sz="2400" dirty="0" smtClean="0"/>
              <a:t>Key Achievements in the last 18 months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sz="2400" dirty="0" smtClean="0"/>
              <a:t>Impact of COVID-19 on our work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43608" y="1772816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latin typeface="+mj-lt"/>
              </a:rPr>
              <a:t>Emotional Wellbeing Group (EWB)</a:t>
            </a:r>
            <a:endParaRPr lang="en-GB" sz="3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05654296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604448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884636" y="2044623"/>
            <a:ext cx="743177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dirty="0" smtClean="0"/>
              <a:t>“We </a:t>
            </a:r>
            <a:r>
              <a:rPr lang="en-GB" sz="2400" dirty="0"/>
              <a:t>need to remember that </a:t>
            </a:r>
            <a:r>
              <a:rPr lang="en-GB" sz="2400" b="1" i="1" dirty="0"/>
              <a:t>how</a:t>
            </a:r>
            <a:r>
              <a:rPr lang="en-GB" sz="2400" dirty="0"/>
              <a:t> we decide is as important as </a:t>
            </a:r>
            <a:r>
              <a:rPr lang="en-GB" sz="2400" b="1" i="1" dirty="0"/>
              <a:t>what</a:t>
            </a:r>
            <a:r>
              <a:rPr lang="en-GB" sz="2400" dirty="0"/>
              <a:t> we decide. We often choose to focus on a solution rather than a process that brings us to a solution. Collaboration is more than a tool in a toolbox. When collaboration works, it reproduces and builds the characteristics of civic community, allowing us to deal with future issues in constructive ways. Collaboration builds social capital</a:t>
            </a:r>
            <a:r>
              <a:rPr lang="en-GB" sz="2400" dirty="0" smtClean="0"/>
              <a:t>.”</a:t>
            </a:r>
          </a:p>
          <a:p>
            <a:pPr algn="r">
              <a:spcAft>
                <a:spcPts val="1200"/>
              </a:spcAft>
            </a:pPr>
            <a:r>
              <a:rPr lang="en-GB" b="1" dirty="0">
                <a:hlinkClick r:id="rId3"/>
              </a:rPr>
              <a:t>Tamarack </a:t>
            </a:r>
            <a:r>
              <a:rPr lang="en-GB" b="1" dirty="0" smtClean="0">
                <a:hlinkClick r:id="rId3"/>
              </a:rPr>
              <a:t>Institute</a:t>
            </a:r>
            <a:r>
              <a:rPr lang="en-GB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79238447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604448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187624" y="2867452"/>
            <a:ext cx="72008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sz="2400" dirty="0" smtClean="0"/>
              <a:t>Set up in March 2019 specifically to look at C&amp;YP Mental Health, started off with 5 organisations coming together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sz="2400" dirty="0" smtClean="0"/>
              <a:t>Collaboration of Health, Social Care &amp; Voluntary Sector</a:t>
            </a:r>
          </a:p>
          <a:p>
            <a:pPr>
              <a:spcAft>
                <a:spcPts val="1800"/>
              </a:spcAft>
            </a:pPr>
            <a:endParaRPr lang="en-GB" b="1" dirty="0" smtClean="0"/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endParaRPr lang="en-GB" b="1" dirty="0" smtClean="0"/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endParaRPr lang="en-GB" b="1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1043608" y="1772816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latin typeface="+mj-lt"/>
              </a:rPr>
              <a:t>Emotional Wellbeing Group (EWB)</a:t>
            </a:r>
            <a:endParaRPr lang="en-GB" sz="3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2601199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604448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67544" y="2420888"/>
            <a:ext cx="8321635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‘</a:t>
            </a:r>
            <a:r>
              <a:rPr lang="en-US" b="1" dirty="0"/>
              <a:t>working together to define clearer referral pathways for emotional wellbeing support, and to identify gaps in provision</a:t>
            </a:r>
            <a:r>
              <a:rPr lang="en-US" b="1" dirty="0" smtClean="0"/>
              <a:t>’</a:t>
            </a:r>
            <a:endParaRPr lang="en-GB" b="1" dirty="0"/>
          </a:p>
          <a:p>
            <a:endParaRPr lang="en-GB" dirty="0"/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/>
              <a:t>Establish how to make effective use of our resources by working </a:t>
            </a:r>
            <a:r>
              <a:rPr lang="en-GB" dirty="0" smtClean="0"/>
              <a:t>collaboratively</a:t>
            </a:r>
            <a:endParaRPr lang="en-GB" dirty="0"/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Identify </a:t>
            </a:r>
            <a:r>
              <a:rPr lang="en-GB" dirty="0"/>
              <a:t>clearer referral pathways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Ensure </a:t>
            </a:r>
            <a:r>
              <a:rPr lang="en-GB" dirty="0"/>
              <a:t>provision for Craven is not just a </a:t>
            </a:r>
            <a:r>
              <a:rPr lang="en-GB" dirty="0" smtClean="0"/>
              <a:t>‘tick box’ </a:t>
            </a:r>
            <a:r>
              <a:rPr lang="en-GB" dirty="0"/>
              <a:t>exercise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Complete </a:t>
            </a:r>
            <a:r>
              <a:rPr lang="en-GB" dirty="0"/>
              <a:t>a document outlining all services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Collate </a:t>
            </a:r>
            <a:r>
              <a:rPr lang="en-GB" dirty="0"/>
              <a:t>data to show need for resources in Craven and highlight different provision in Craven due to </a:t>
            </a:r>
            <a:r>
              <a:rPr lang="en-GB" dirty="0" smtClean="0"/>
              <a:t>rurality</a:t>
            </a:r>
            <a:endParaRPr lang="en-GB" b="1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899592" y="1556792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latin typeface="+mj-lt"/>
              </a:rPr>
              <a:t>Emotional Wellbeing Group (EWB)</a:t>
            </a:r>
            <a:endParaRPr lang="en-GB" sz="3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7030655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604448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39552" y="2708920"/>
            <a:ext cx="8321635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Key achievements in the last 18 months:</a:t>
            </a:r>
          </a:p>
          <a:p>
            <a:endParaRPr lang="en-GB" b="1" dirty="0"/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Revised referral pathway document 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/>
              <a:t>Report on Mental Health Services for Children and Young People in Craven </a:t>
            </a:r>
            <a:endParaRPr lang="en-GB" dirty="0" smtClean="0"/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Collaborative working during Covid-19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Clear direction for C&amp;YP Mental Health provision in Craven going forward</a:t>
            </a:r>
          </a:p>
          <a:p>
            <a:pPr>
              <a:spcAft>
                <a:spcPts val="1800"/>
              </a:spcAft>
            </a:pPr>
            <a:endParaRPr lang="en-GB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971600" y="1628800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latin typeface="+mj-lt"/>
              </a:rPr>
              <a:t>Emotional Wellbeing Group (EWB)</a:t>
            </a:r>
            <a:endParaRPr lang="en-GB" sz="3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3744545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604448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547664" y="2867452"/>
            <a:ext cx="68407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endParaRPr lang="en-GB" b="1" dirty="0" smtClean="0"/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endParaRPr lang="en-GB" b="1" dirty="0" smtClean="0"/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endParaRPr lang="en-GB" b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47" y="404663"/>
            <a:ext cx="4389639" cy="59766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629" y="404664"/>
            <a:ext cx="4233469" cy="597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07521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604448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547664" y="2867452"/>
            <a:ext cx="68407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endParaRPr lang="en-GB" b="1" dirty="0" smtClean="0"/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endParaRPr lang="en-GB" b="1" dirty="0" smtClean="0"/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endParaRPr lang="en-GB" b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87" y="188640"/>
            <a:ext cx="4425566" cy="63087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23553"/>
            <a:ext cx="4288556" cy="6308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276412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604448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99596" y="1484784"/>
            <a:ext cx="5545505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Report on Mental </a:t>
            </a:r>
            <a:r>
              <a:rPr lang="en-GB" b="1" dirty="0"/>
              <a:t>Health Services for Children and Young People in </a:t>
            </a:r>
            <a:r>
              <a:rPr lang="en-GB" b="1" dirty="0" smtClean="0"/>
              <a:t>Craven </a:t>
            </a:r>
          </a:p>
          <a:p>
            <a:endParaRPr lang="en-GB" dirty="0"/>
          </a:p>
          <a:p>
            <a:r>
              <a:rPr lang="en-GB" dirty="0" smtClean="0"/>
              <a:t>Key Themes:</a:t>
            </a:r>
          </a:p>
          <a:p>
            <a:endParaRPr lang="en-GB" dirty="0"/>
          </a:p>
          <a:p>
            <a:pPr marL="285750" indent="-28575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Waiting </a:t>
            </a:r>
            <a:r>
              <a:rPr lang="en-GB" dirty="0"/>
              <a:t>times to access services </a:t>
            </a:r>
          </a:p>
          <a:p>
            <a:pPr marL="285750" indent="-28575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Not </a:t>
            </a:r>
            <a:r>
              <a:rPr lang="en-GB" dirty="0"/>
              <a:t>being offered appropriate support and a lack of support from schools </a:t>
            </a:r>
          </a:p>
          <a:p>
            <a:pPr marL="285750" indent="-28575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Services </a:t>
            </a:r>
            <a:r>
              <a:rPr lang="en-GB" dirty="0"/>
              <a:t>being complicated to understand with a lack of a coordinated, joined-up approach </a:t>
            </a:r>
          </a:p>
          <a:p>
            <a:pPr marL="285750" indent="-28575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Lack </a:t>
            </a:r>
            <a:r>
              <a:rPr lang="en-GB" dirty="0"/>
              <a:t>of accessible support for parents and carers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3608" y="476672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latin typeface="+mj-lt"/>
              </a:rPr>
              <a:t>Emotional Wellbeing Group (EWB)</a:t>
            </a:r>
            <a:endParaRPr lang="en-GB" sz="3600" b="1" dirty="0"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165" y="1380693"/>
            <a:ext cx="2776130" cy="4039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9596" y="5643302"/>
            <a:ext cx="80608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Links with the key </a:t>
            </a:r>
            <a:r>
              <a:rPr lang="en-GB" sz="1600" b="1" dirty="0" smtClean="0"/>
              <a:t>findings </a:t>
            </a:r>
            <a:r>
              <a:rPr lang="en-GB" sz="1600" b="1" dirty="0"/>
              <a:t>from the Bradford and Craven Independent </a:t>
            </a:r>
            <a:r>
              <a:rPr lang="en-GB" sz="1600" b="1" dirty="0" smtClean="0"/>
              <a:t>system-wide </a:t>
            </a:r>
            <a:r>
              <a:rPr lang="en-GB" sz="1600" b="1" dirty="0"/>
              <a:t>review of the children &amp; young people’s mental health system.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314781767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5399543" cy="32400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501008"/>
            <a:ext cx="5399543" cy="3240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45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3599695" cy="32400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573016"/>
            <a:ext cx="4905766" cy="311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15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793095"/>
            <a:ext cx="8640960" cy="5185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84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08" y="1340768"/>
            <a:ext cx="8682983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44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28" y="836712"/>
            <a:ext cx="8640146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290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16632"/>
            <a:ext cx="4689926" cy="6601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71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604448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67543" y="2267287"/>
            <a:ext cx="8321635" cy="3924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GB" b="1" dirty="0"/>
              <a:t>Impact of COVID-19 on </a:t>
            </a:r>
            <a:r>
              <a:rPr lang="en-GB" b="1" dirty="0" smtClean="0"/>
              <a:t>children and young people</a:t>
            </a:r>
            <a:endParaRPr lang="en-GB" b="1" dirty="0"/>
          </a:p>
          <a:p>
            <a:pPr>
              <a:spcAft>
                <a:spcPts val="1800"/>
              </a:spcAft>
            </a:pPr>
            <a:r>
              <a:rPr lang="en-GB" dirty="0" smtClean="0"/>
              <a:t>Trends during Covid-19:</a:t>
            </a:r>
            <a:endParaRPr lang="en-GB" dirty="0" smtClean="0"/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Lack of s</a:t>
            </a:r>
            <a:r>
              <a:rPr lang="en-GB" dirty="0" smtClean="0"/>
              <a:t>upport </a:t>
            </a:r>
            <a:r>
              <a:rPr lang="en-GB" dirty="0" smtClean="0"/>
              <a:t>for parents of children </a:t>
            </a:r>
            <a:r>
              <a:rPr lang="en-GB" dirty="0" smtClean="0"/>
              <a:t>with SEND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Impact on young carers </a:t>
            </a:r>
            <a:endParaRPr lang="en-GB" dirty="0"/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Gaming related issues </a:t>
            </a:r>
            <a:endParaRPr lang="en-GB" dirty="0"/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Aggression within the home environment towards parents &amp; siblings</a:t>
            </a:r>
            <a:endParaRPr lang="en-GB" dirty="0"/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Sleep deprivation/ lack of sleep routine</a:t>
            </a:r>
            <a:endParaRPr lang="en-GB" dirty="0" smtClean="0"/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Impact of lockdown on children and young people with Autism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99592" y="1412776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latin typeface="+mj-lt"/>
              </a:rPr>
              <a:t>Emotional Wellbeing Group (EWB)</a:t>
            </a:r>
            <a:endParaRPr lang="en-GB" sz="3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70337217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604448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67543" y="2267287"/>
            <a:ext cx="832163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Next Steps</a:t>
            </a:r>
            <a:endParaRPr lang="en-GB" b="1" dirty="0"/>
          </a:p>
          <a:p>
            <a:endParaRPr lang="en-GB" dirty="0"/>
          </a:p>
          <a:p>
            <a:pPr>
              <a:spcAft>
                <a:spcPts val="1800"/>
              </a:spcAft>
            </a:pPr>
            <a:r>
              <a:rPr lang="en-GB" dirty="0" smtClean="0"/>
              <a:t>Work together to address the following issues: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Continue collaborative working across Craven 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Support for parents of children experiencing mental health issues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A Pathway for parents, to help them navigate services</a:t>
            </a:r>
            <a:endParaRPr lang="en-GB" dirty="0"/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Crisis support where children and young people live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/>
              <a:t>Early support for children and young people during and post Covid-19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99592" y="1412776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latin typeface="+mj-lt"/>
              </a:rPr>
              <a:t>Emotional Wellbeing Group (EWB)</a:t>
            </a:r>
            <a:endParaRPr lang="en-GB" sz="3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29154453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400</Words>
  <Application>Microsoft Office PowerPoint</Application>
  <PresentationFormat>On-screen Show (4:3)</PresentationFormat>
  <Paragraphs>68</Paragraphs>
  <Slides>17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Waveform</vt:lpstr>
      <vt:lpstr> Craven Communities Together   Children &amp; Young People’s  Mental Health  Wednesday 21 October 2020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2014-09-05T12:52:20Z</dcterms:created>
  <dcterms:modified xsi:type="dcterms:W3CDTF">2020-10-14T12:42:13Z</dcterms:modified>
</cp:coreProperties>
</file>