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5102" autoAdjust="0"/>
    <p:restoredTop sz="94660"/>
  </p:normalViewPr>
  <p:slideViewPr>
    <p:cSldViewPr snapToGrid="0">
      <p:cViewPr varScale="1">
        <p:scale>
          <a:sx n="91" d="100"/>
          <a:sy n="91" d="100"/>
        </p:scale>
        <p:origin x="96"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6066033-58A5-48EA-B781-47C694D96F84}"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2966191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066033-58A5-48EA-B781-47C694D96F84}"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2749979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6066033-58A5-48EA-B781-47C694D96F84}"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4077671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6066033-58A5-48EA-B781-47C694D96F84}"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391611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6066033-58A5-48EA-B781-47C694D96F84}" type="datetimeFigureOut">
              <a:rPr lang="en-GB" smtClean="0"/>
              <a:t>17/10/2020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2125611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6066033-58A5-48EA-B781-47C694D96F84}" type="datetimeFigureOut">
              <a:rPr lang="en-GB" smtClean="0"/>
              <a:t>17/10/2020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1654932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066033-58A5-48EA-B781-47C694D96F84}" type="datetimeFigureOut">
              <a:rPr lang="en-GB" smtClean="0"/>
              <a:t>17/10/2020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1782405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6066033-58A5-48EA-B781-47C694D96F84}"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2682614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6066033-58A5-48EA-B781-47C694D96F84}"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4263746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066033-58A5-48EA-B781-47C694D96F84}"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3345875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066033-58A5-48EA-B781-47C694D96F84}"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E90383-74F1-4BAA-9949-D331FDEDDE22}" type="slidenum">
              <a:rPr lang="en-GB" smtClean="0"/>
              <a:t>‹#›</a:t>
            </a:fld>
            <a:endParaRPr lang="en-GB"/>
          </a:p>
        </p:txBody>
      </p:sp>
    </p:spTree>
    <p:extLst>
      <p:ext uri="{BB962C8B-B14F-4D97-AF65-F5344CB8AC3E}">
        <p14:creationId xmlns:p14="http://schemas.microsoft.com/office/powerpoint/2010/main" val="2740366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066033-58A5-48EA-B781-47C694D96F84}" type="datetimeFigureOut">
              <a:rPr lang="en-GB" smtClean="0"/>
              <a:t>17/10/2020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E90383-74F1-4BAA-9949-D331FDEDDE22}" type="slidenum">
              <a:rPr lang="en-GB" smtClean="0"/>
              <a:t>‹#›</a:t>
            </a:fld>
            <a:endParaRPr lang="en-GB"/>
          </a:p>
        </p:txBody>
      </p:sp>
    </p:spTree>
    <p:extLst>
      <p:ext uri="{BB962C8B-B14F-4D97-AF65-F5344CB8AC3E}">
        <p14:creationId xmlns:p14="http://schemas.microsoft.com/office/powerpoint/2010/main" val="3203442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30400" y="322263"/>
            <a:ext cx="8597900" cy="388937"/>
          </a:xfrm>
        </p:spPr>
        <p:txBody>
          <a:bodyPr>
            <a:noAutofit/>
          </a:bodyPr>
          <a:lstStyle/>
          <a:p>
            <a:r>
              <a:rPr lang="en-GB" sz="3600" dirty="0" smtClean="0"/>
              <a:t>NYCC Mental Health Social Care</a:t>
            </a:r>
            <a:endParaRPr lang="en-GB" sz="3600" dirty="0"/>
          </a:p>
        </p:txBody>
      </p:sp>
      <p:sp>
        <p:nvSpPr>
          <p:cNvPr id="4" name="TextBox 3"/>
          <p:cNvSpPr txBox="1"/>
          <p:nvPr/>
        </p:nvSpPr>
        <p:spPr>
          <a:xfrm>
            <a:off x="622300" y="711200"/>
            <a:ext cx="10680700" cy="5909310"/>
          </a:xfrm>
          <a:prstGeom prst="rect">
            <a:avLst/>
          </a:prstGeom>
          <a:noFill/>
        </p:spPr>
        <p:txBody>
          <a:bodyPr wrap="square" rtlCol="0">
            <a:spAutoFit/>
          </a:bodyPr>
          <a:lstStyle/>
          <a:p>
            <a:r>
              <a:rPr lang="en-GB" dirty="0" smtClean="0"/>
              <a:t>From the onset of Covid19 we amended our working practises to staff working from home (unless office attendance essential), increased online contact between teams, offering face to face contacts where necessary, a robust county wide AMHP rota. </a:t>
            </a:r>
          </a:p>
          <a:p>
            <a:r>
              <a:rPr lang="en-GB" dirty="0" smtClean="0"/>
              <a:t>Our service continues to liaise with colleagues such as health, social care colleagues, community safety hub and GP’s. </a:t>
            </a:r>
          </a:p>
          <a:p>
            <a:endParaRPr lang="en-GB" dirty="0" smtClean="0"/>
          </a:p>
          <a:p>
            <a:r>
              <a:rPr lang="en-GB" dirty="0" smtClean="0"/>
              <a:t>Within NYCC Mental Health- a 42% increase on Mental Health Act Assessment requests in comparison to this time last year. A significant number of people who have had no previous involvement with MH services is evident. </a:t>
            </a:r>
          </a:p>
          <a:p>
            <a:r>
              <a:rPr lang="en-GB" dirty="0" smtClean="0"/>
              <a:t>As a wider social care team a noticeable increase in referrals requesting support. </a:t>
            </a:r>
          </a:p>
          <a:p>
            <a:endParaRPr lang="en-GB" dirty="0"/>
          </a:p>
          <a:p>
            <a:r>
              <a:rPr lang="en-GB" dirty="0" smtClean="0"/>
              <a:t>An overall increase in clients reporting social isolation (largely due to reduction in community resources/ face to face groups) and increased anxiety regarding accessing the community. </a:t>
            </a:r>
          </a:p>
          <a:p>
            <a:r>
              <a:rPr lang="en-GB" dirty="0" smtClean="0"/>
              <a:t>An increase in requests for support following financial difficulties and relationship breakdowns. </a:t>
            </a:r>
          </a:p>
          <a:p>
            <a:r>
              <a:rPr lang="en-GB" dirty="0" smtClean="0"/>
              <a:t>As a result increased referrals from our team to Income Maximisation team to support. </a:t>
            </a:r>
          </a:p>
          <a:p>
            <a:endParaRPr lang="en-GB" dirty="0"/>
          </a:p>
          <a:p>
            <a:r>
              <a:rPr lang="en-GB" dirty="0" smtClean="0"/>
              <a:t>As a MH team we continue to offer face to face contact where necessary, and utilising our STR input to its maximum potential but offering socially distanced walking/ support to access online platforms and groups. </a:t>
            </a:r>
          </a:p>
          <a:p>
            <a:endParaRPr lang="en-GB" dirty="0"/>
          </a:p>
          <a:p>
            <a:r>
              <a:rPr lang="en-GB" dirty="0" smtClean="0"/>
              <a:t>However the social distancing regulations have meant that planned pieces of work have been put on hold due to isolation of vulnerable people and their household members. </a:t>
            </a:r>
          </a:p>
        </p:txBody>
      </p:sp>
    </p:spTree>
    <p:extLst>
      <p:ext uri="{BB962C8B-B14F-4D97-AF65-F5344CB8AC3E}">
        <p14:creationId xmlns:p14="http://schemas.microsoft.com/office/powerpoint/2010/main" val="2611328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9720" y="-244908"/>
            <a:ext cx="10515600" cy="1325563"/>
          </a:xfrm>
        </p:spPr>
        <p:txBody>
          <a:bodyPr/>
          <a:lstStyle/>
          <a:p>
            <a:r>
              <a:rPr lang="en-GB" dirty="0" smtClean="0"/>
              <a:t>Mental Health Social Care Case Study</a:t>
            </a:r>
            <a:endParaRPr lang="en-GB" dirty="0"/>
          </a:p>
        </p:txBody>
      </p:sp>
      <p:sp>
        <p:nvSpPr>
          <p:cNvPr id="3" name="Content Placeholder 2"/>
          <p:cNvSpPr>
            <a:spLocks noGrp="1"/>
          </p:cNvSpPr>
          <p:nvPr>
            <p:ph idx="1"/>
          </p:nvPr>
        </p:nvSpPr>
        <p:spPr>
          <a:xfrm>
            <a:off x="199505" y="712381"/>
            <a:ext cx="11546379" cy="5921175"/>
          </a:xfrm>
        </p:spPr>
        <p:txBody>
          <a:bodyPr>
            <a:normAutofit fontScale="47500" lnSpcReduction="20000"/>
          </a:bodyPr>
          <a:lstStyle/>
          <a:p>
            <a:r>
              <a:rPr lang="en-GB" dirty="0" smtClean="0"/>
              <a:t>Young female, who's mental health has been  further impacted by Covid-19. Female has a physical health disability, she has a mental health diagnosis of depression, anxiety and PTSD. </a:t>
            </a:r>
            <a:endParaRPr lang="en-GB" dirty="0"/>
          </a:p>
          <a:p>
            <a:r>
              <a:rPr lang="en-GB" dirty="0" smtClean="0"/>
              <a:t>Female </a:t>
            </a:r>
            <a:r>
              <a:rPr lang="en-GB" dirty="0"/>
              <a:t>was receiving physio for her arm, due to COVID the service has been stopped. </a:t>
            </a:r>
            <a:r>
              <a:rPr lang="en-GB" dirty="0" smtClean="0"/>
              <a:t>Female </a:t>
            </a:r>
            <a:r>
              <a:rPr lang="en-GB" dirty="0"/>
              <a:t>and her family are reporting the negative impact it has had on her physical progress and the negative impact it has had on her mental health. </a:t>
            </a:r>
            <a:endParaRPr lang="en-GB" dirty="0" smtClean="0"/>
          </a:p>
          <a:p>
            <a:r>
              <a:rPr lang="en-GB" dirty="0" smtClean="0"/>
              <a:t>She also previously received </a:t>
            </a:r>
            <a:r>
              <a:rPr lang="en-GB" dirty="0"/>
              <a:t>daily appointments for wound dressings before COVID and </a:t>
            </a:r>
            <a:r>
              <a:rPr lang="en-GB" dirty="0" smtClean="0"/>
              <a:t>now </a:t>
            </a:r>
            <a:r>
              <a:rPr lang="en-GB" dirty="0"/>
              <a:t>her father (main carer) tends to her wounds at </a:t>
            </a:r>
            <a:r>
              <a:rPr lang="en-GB" dirty="0" smtClean="0"/>
              <a:t>home.</a:t>
            </a:r>
          </a:p>
          <a:p>
            <a:r>
              <a:rPr lang="en-GB" dirty="0" smtClean="0"/>
              <a:t> Female says </a:t>
            </a:r>
            <a:r>
              <a:rPr lang="en-GB" dirty="0"/>
              <a:t>that she likes her nurses they offer her comfort and advice and I am sure she is missing the continuity of the service. </a:t>
            </a:r>
            <a:endParaRPr lang="en-GB" dirty="0" smtClean="0"/>
          </a:p>
          <a:p>
            <a:endParaRPr lang="en-GB" dirty="0"/>
          </a:p>
          <a:p>
            <a:r>
              <a:rPr lang="en-GB" dirty="0" smtClean="0"/>
              <a:t>Female struggles </a:t>
            </a:r>
            <a:r>
              <a:rPr lang="en-GB" dirty="0"/>
              <a:t>with confidence and a big part of her support plan </a:t>
            </a:r>
            <a:r>
              <a:rPr lang="en-GB" dirty="0" smtClean="0"/>
              <a:t>is </a:t>
            </a:r>
            <a:r>
              <a:rPr lang="en-GB" dirty="0"/>
              <a:t>to look at social inclusion and graded exposure outside work, both have been extremely difficult to do due to the restrictions </a:t>
            </a:r>
            <a:r>
              <a:rPr lang="en-GB" dirty="0" smtClean="0"/>
              <a:t>in </a:t>
            </a:r>
            <a:r>
              <a:rPr lang="en-GB" dirty="0"/>
              <a:t>place </a:t>
            </a:r>
            <a:r>
              <a:rPr lang="en-GB" dirty="0" smtClean="0"/>
              <a:t>and reduction in community </a:t>
            </a:r>
            <a:r>
              <a:rPr lang="en-GB" dirty="0"/>
              <a:t>groups that have been running due to COVID. </a:t>
            </a:r>
            <a:r>
              <a:rPr lang="en-GB" dirty="0" smtClean="0"/>
              <a:t>Online groups are encouraged, however female lacks confidence with regard to this, so is impacting the physical community contact outcomes achieved at present. </a:t>
            </a:r>
            <a:endParaRPr lang="en-GB" dirty="0"/>
          </a:p>
          <a:p>
            <a:r>
              <a:rPr lang="en-GB" dirty="0" smtClean="0"/>
              <a:t>It is identified female </a:t>
            </a:r>
            <a:r>
              <a:rPr lang="en-GB" dirty="0"/>
              <a:t>would require a lot of support initially to build up trust in a professional relationship and she does not like talking to </a:t>
            </a:r>
            <a:r>
              <a:rPr lang="en-GB" dirty="0" smtClean="0"/>
              <a:t>unknown people </a:t>
            </a:r>
            <a:r>
              <a:rPr lang="en-GB" dirty="0"/>
              <a:t>on the phone which is how </a:t>
            </a:r>
            <a:r>
              <a:rPr lang="en-GB" dirty="0" smtClean="0"/>
              <a:t>a number of contacts are required to be completed  . </a:t>
            </a:r>
          </a:p>
          <a:p>
            <a:r>
              <a:rPr lang="en-GB" dirty="0" smtClean="0"/>
              <a:t>Female has </a:t>
            </a:r>
            <a:r>
              <a:rPr lang="en-GB" dirty="0"/>
              <a:t>in one instance </a:t>
            </a:r>
            <a:r>
              <a:rPr lang="en-GB" dirty="0" smtClean="0"/>
              <a:t>expressed emotional difficulty due </a:t>
            </a:r>
            <a:r>
              <a:rPr lang="en-GB" dirty="0"/>
              <a:t>to the stress of answering </a:t>
            </a:r>
            <a:r>
              <a:rPr lang="en-GB" dirty="0" smtClean="0"/>
              <a:t>a Continuing Healthcare checklist</a:t>
            </a:r>
            <a:r>
              <a:rPr lang="en-GB" dirty="0"/>
              <a:t>, in hindsight it was felt by both </a:t>
            </a:r>
            <a:r>
              <a:rPr lang="en-GB" dirty="0" smtClean="0"/>
              <a:t>parties that this was better suited to be completed in </a:t>
            </a:r>
            <a:r>
              <a:rPr lang="en-GB" dirty="0"/>
              <a:t>person, but I think its reflective on the lack of person centred care when we are limited to our face to face interactions where reading body language and sensing a person’s distress is easier face to face.  </a:t>
            </a:r>
          </a:p>
          <a:p>
            <a:pPr marL="0" indent="0">
              <a:buNone/>
            </a:pPr>
            <a:r>
              <a:rPr lang="en-GB" dirty="0" smtClean="0"/>
              <a:t>●    The </a:t>
            </a:r>
            <a:r>
              <a:rPr lang="en-GB" dirty="0"/>
              <a:t>carers relationship is breaking down at home since COVID due to </a:t>
            </a:r>
            <a:r>
              <a:rPr lang="en-GB" dirty="0" smtClean="0"/>
              <a:t>females </a:t>
            </a:r>
            <a:r>
              <a:rPr lang="en-GB" dirty="0"/>
              <a:t>mum no longer leaving the house and feeling able to drive. </a:t>
            </a:r>
            <a:r>
              <a:rPr lang="en-GB" dirty="0" smtClean="0"/>
              <a:t>Carer breakdown is    becoming evident due to change in family routines and working bases.</a:t>
            </a:r>
          </a:p>
          <a:p>
            <a:pPr marL="0" indent="0">
              <a:buNone/>
            </a:pPr>
            <a:r>
              <a:rPr lang="en-GB" dirty="0" smtClean="0"/>
              <a:t>As a service we have worked creatively to meet this ladies needs in an alternative way:</a:t>
            </a:r>
          </a:p>
          <a:p>
            <a:pPr marL="0" indent="0">
              <a:buNone/>
            </a:pPr>
            <a:r>
              <a:rPr lang="en-GB" dirty="0" smtClean="0"/>
              <a:t>-The physio service has been adapted to allow female to carry out physio remotely (due to females lack of confidence she was supported to action this)</a:t>
            </a:r>
          </a:p>
          <a:p>
            <a:pPr marL="0" indent="0">
              <a:buNone/>
            </a:pPr>
            <a:r>
              <a:rPr lang="en-GB" dirty="0" smtClean="0"/>
              <a:t>- The input from her</a:t>
            </a:r>
            <a:r>
              <a:rPr lang="en-GB" dirty="0"/>
              <a:t> </a:t>
            </a:r>
            <a:r>
              <a:rPr lang="en-GB" dirty="0" smtClean="0"/>
              <a:t>father has given her opportunity to communicate in a more relaxed manner, and she has found these interactions with her father to have had a positive impact on their relationship. </a:t>
            </a:r>
          </a:p>
          <a:p>
            <a:pPr marL="0" indent="0">
              <a:buNone/>
            </a:pPr>
            <a:r>
              <a:rPr lang="en-GB" dirty="0"/>
              <a:t>-</a:t>
            </a:r>
            <a:r>
              <a:rPr lang="en-GB" dirty="0" smtClean="0"/>
              <a:t>With regard to social inclusion the females worker has joined some online sessions with her to encourage and develop this confidence and female is now independently accessing these groups via online means. This has in turn developed her confidence in communicating with professionals via the telephone and she has telephone/ video call input from using team regarding her wound care. </a:t>
            </a:r>
          </a:p>
          <a:p>
            <a:pPr marL="0" indent="0">
              <a:buNone/>
            </a:pPr>
            <a:r>
              <a:rPr lang="en-GB" dirty="0"/>
              <a:t>-</a:t>
            </a:r>
            <a:r>
              <a:rPr lang="en-GB" dirty="0" smtClean="0"/>
              <a:t>Mum has been signposted to carer support agencies to her own needs and this has helped in reducing carer breakdown risks.   </a:t>
            </a:r>
          </a:p>
          <a:p>
            <a:pPr marL="0" indent="0">
              <a:buNone/>
            </a:pPr>
            <a:endParaRPr lang="en-GB" dirty="0"/>
          </a:p>
          <a:p>
            <a:pPr marL="0" indent="0">
              <a:buNone/>
            </a:pPr>
            <a:r>
              <a:rPr lang="en-GB" dirty="0" smtClean="0"/>
              <a:t>Despite the challenges </a:t>
            </a:r>
            <a:r>
              <a:rPr lang="en-GB" dirty="0" err="1"/>
              <a:t>C</a:t>
            </a:r>
            <a:r>
              <a:rPr lang="en-GB" dirty="0" err="1" smtClean="0"/>
              <a:t>ovid</a:t>
            </a:r>
            <a:r>
              <a:rPr lang="en-GB" dirty="0" smtClean="0"/>
              <a:t> has provided us all, it is evidence above that a creative response to a persons needs means we can still support clients to meet the identified needs. </a:t>
            </a:r>
            <a:endParaRPr lang="en-GB" dirty="0"/>
          </a:p>
          <a:p>
            <a:endParaRPr lang="en-GB" dirty="0" smtClean="0"/>
          </a:p>
          <a:p>
            <a:pPr marL="0" indent="0">
              <a:buNone/>
            </a:pPr>
            <a:endParaRPr lang="en-GB" dirty="0"/>
          </a:p>
        </p:txBody>
      </p:sp>
    </p:spTree>
    <p:extLst>
      <p:ext uri="{BB962C8B-B14F-4D97-AF65-F5344CB8AC3E}">
        <p14:creationId xmlns:p14="http://schemas.microsoft.com/office/powerpoint/2010/main" val="16573778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TotalTime>
  <Words>821</Words>
  <Application>Microsoft Office PowerPoint</Application>
  <PresentationFormat>Widescreen</PresentationFormat>
  <Paragraphs>31</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NYCC Mental Health Social Care</vt:lpstr>
      <vt:lpstr>Mental Health Social Care Case Study</vt:lpstr>
    </vt:vector>
  </TitlesOfParts>
  <Company>NYCC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NYCC Mental Health Social Care</dc:title>
  <dc:creator>Lisa Bottomley</dc:creator>
  <cp:lastModifiedBy>Hannah.3 Brown</cp:lastModifiedBy>
  <cp:revision>15</cp:revision>
  <dcterms:created xsi:type="dcterms:W3CDTF">2020-10-02T12:52:44Z</dcterms:created>
  <dcterms:modified xsi:type="dcterms:W3CDTF">2020-10-17T13:30:20Z</dcterms:modified>
</cp:coreProperties>
</file>