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5"/>
  </p:notesMasterIdLst>
  <p:handoutMasterIdLst>
    <p:handoutMasterId r:id="rId6"/>
  </p:handoutMasterIdLst>
  <p:sldIdLst>
    <p:sldId id="285" r:id="rId3"/>
    <p:sldId id="274" r:id="rId4"/>
  </p:sldIdLst>
  <p:sldSz cx="9144000" cy="6858000" type="screen4x3"/>
  <p:notesSz cx="6808788" cy="99409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>
          <p15:clr>
            <a:srgbClr val="A4A3A4"/>
          </p15:clr>
        </p15:guide>
        <p15:guide id="2" pos="214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002F6D"/>
    <a:srgbClr val="0055A4"/>
    <a:srgbClr val="2C4592"/>
    <a:srgbClr val="009E4E"/>
    <a:srgbClr val="000099"/>
    <a:srgbClr val="99CC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04" autoAdjust="0"/>
    <p:restoredTop sz="94660"/>
  </p:normalViewPr>
  <p:slideViewPr>
    <p:cSldViewPr>
      <p:cViewPr varScale="1">
        <p:scale>
          <a:sx n="108" d="100"/>
          <a:sy n="108" d="100"/>
        </p:scale>
        <p:origin x="32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200" d="100"/>
          <a:sy n="200" d="100"/>
        </p:scale>
        <p:origin x="-72" y="-252"/>
      </p:cViewPr>
      <p:guideLst>
        <p:guide orient="horz" pos="3131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08997" y="0"/>
            <a:ext cx="2950475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737" y="0"/>
            <a:ext cx="2950475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 altLang="en-US" dirty="0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2154"/>
            <a:ext cx="2950475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 dirty="0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737" y="9442154"/>
            <a:ext cx="2950475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42A9548-8131-4347-86FD-4EAD434E6394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2836207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0475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6737" y="0"/>
            <a:ext cx="2950475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 dirty="0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6125"/>
            <a:ext cx="4967288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879" y="4721940"/>
            <a:ext cx="5447030" cy="4473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2154"/>
            <a:ext cx="2950475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 dirty="0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737" y="9442154"/>
            <a:ext cx="2950475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8D62E4E-9F57-4D05-933A-774BD97120DD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464384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002F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33566" cy="6858000"/>
          </a:xfrm>
          <a:prstGeom prst="rect">
            <a:avLst/>
          </a:prstGeom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404664"/>
            <a:ext cx="7989887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08000" y="1844824"/>
            <a:ext cx="7304088" cy="720080"/>
          </a:xfrm>
          <a:prstGeom prst="rect">
            <a:avLst/>
          </a:prstGeom>
        </p:spPr>
        <p:txBody>
          <a:bodyPr/>
          <a:lstStyle>
            <a:lvl1pPr marL="0" indent="0" algn="l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266" y="5733567"/>
            <a:ext cx="2448000" cy="72078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572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33566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200" y="5734933"/>
            <a:ext cx="2448000" cy="72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721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68313" y="6248400"/>
            <a:ext cx="2122487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22488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en-US" dirty="0"/>
          </a:p>
          <a:p>
            <a:fld id="{EE650D10-1B43-4D16-B34A-EFEB3FA08E50}" type="slidenum">
              <a:rPr lang="en-US" altLang="en-US">
                <a:solidFill>
                  <a:srgbClr val="0055A4"/>
                </a:solidFill>
              </a:rPr>
              <a:pPr/>
              <a:t>‹#›</a:t>
            </a:fld>
            <a:endParaRPr lang="en-US" altLang="en-US" dirty="0">
              <a:solidFill>
                <a:srgbClr val="0055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078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971800"/>
            <a:ext cx="3810000" cy="3124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971800"/>
            <a:ext cx="3810000" cy="31242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8313" y="6248400"/>
            <a:ext cx="2122487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22488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en-US" dirty="0"/>
          </a:p>
          <a:p>
            <a:fld id="{CBAD13FE-6F0D-4977-9B6F-428D2A1A4DEC}" type="slidenum">
              <a:rPr lang="en-US" altLang="en-US">
                <a:solidFill>
                  <a:srgbClr val="0055A4"/>
                </a:solidFill>
              </a:rPr>
              <a:pPr/>
              <a:t>‹#›</a:t>
            </a:fld>
            <a:endParaRPr lang="en-US" altLang="en-US" dirty="0">
              <a:solidFill>
                <a:srgbClr val="0055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5631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68313" y="6248400"/>
            <a:ext cx="2122487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22488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en-US" dirty="0"/>
          </a:p>
          <a:p>
            <a:fld id="{B3D6139F-A039-45D1-91DB-D995F3E86FEA}" type="slidenum">
              <a:rPr lang="en-US" altLang="en-US">
                <a:solidFill>
                  <a:srgbClr val="0055A4"/>
                </a:solidFill>
              </a:rPr>
              <a:pPr/>
              <a:t>‹#›</a:t>
            </a:fld>
            <a:endParaRPr lang="en-US" altLang="en-US" dirty="0">
              <a:solidFill>
                <a:srgbClr val="0055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6329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68313" y="6248400"/>
            <a:ext cx="2122487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22488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en-US" dirty="0"/>
          </a:p>
          <a:p>
            <a:fld id="{A5D84E17-7136-472C-A87E-77B5B90691E3}" type="slidenum">
              <a:rPr lang="en-US" altLang="en-US">
                <a:solidFill>
                  <a:srgbClr val="0055A4"/>
                </a:solidFill>
              </a:rPr>
              <a:pPr/>
              <a:t>‹#›</a:t>
            </a:fld>
            <a:endParaRPr lang="en-US" altLang="en-US" dirty="0">
              <a:solidFill>
                <a:srgbClr val="0055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131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68313" y="6248400"/>
            <a:ext cx="2122487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22488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en-US" dirty="0"/>
          </a:p>
          <a:p>
            <a:fld id="{02AB6952-CF51-43B8-A37D-9CC286B58F7E}" type="slidenum">
              <a:rPr lang="en-US" altLang="en-US">
                <a:solidFill>
                  <a:srgbClr val="0055A4"/>
                </a:solidFill>
              </a:rPr>
              <a:pPr/>
              <a:t>‹#›</a:t>
            </a:fld>
            <a:endParaRPr lang="en-US" altLang="en-US" dirty="0">
              <a:solidFill>
                <a:srgbClr val="0055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5020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8313" y="6248400"/>
            <a:ext cx="2122487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22488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en-US" dirty="0"/>
          </a:p>
          <a:p>
            <a:fld id="{66126556-9714-4661-A524-A009D8206D83}" type="slidenum">
              <a:rPr lang="en-US" altLang="en-US">
                <a:solidFill>
                  <a:srgbClr val="0055A4"/>
                </a:solidFill>
              </a:rPr>
              <a:pPr/>
              <a:t>‹#›</a:t>
            </a:fld>
            <a:endParaRPr lang="en-US" altLang="en-US" dirty="0">
              <a:solidFill>
                <a:srgbClr val="0055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401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8313" y="6248400"/>
            <a:ext cx="2122487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22488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en-US" dirty="0"/>
          </a:p>
          <a:p>
            <a:fld id="{E3F1A635-5F02-433B-9B99-4FF9DD57E6C2}" type="slidenum">
              <a:rPr lang="en-US" altLang="en-US">
                <a:solidFill>
                  <a:srgbClr val="0055A4"/>
                </a:solidFill>
              </a:rPr>
              <a:pPr/>
              <a:t>‹#›</a:t>
            </a:fld>
            <a:endParaRPr lang="en-US" altLang="en-US" dirty="0">
              <a:solidFill>
                <a:srgbClr val="0055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8121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971800"/>
            <a:ext cx="7772400" cy="3124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68313" y="6248400"/>
            <a:ext cx="2122487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22488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en-US" dirty="0"/>
          </a:p>
          <a:p>
            <a:fld id="{2D75EE5C-6D15-4526-87C5-F985501071AE}" type="slidenum">
              <a:rPr lang="en-US" altLang="en-US">
                <a:solidFill>
                  <a:srgbClr val="0055A4"/>
                </a:solidFill>
              </a:rPr>
              <a:pPr/>
              <a:t>‹#›</a:t>
            </a:fld>
            <a:endParaRPr lang="en-US" altLang="en-US" dirty="0">
              <a:solidFill>
                <a:srgbClr val="0055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602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1600200"/>
            <a:ext cx="1943100" cy="4495800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600200"/>
            <a:ext cx="5676900" cy="4495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68313" y="6248400"/>
            <a:ext cx="2122487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22488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en-US" dirty="0"/>
          </a:p>
          <a:p>
            <a:fld id="{A362171A-39EE-4354-8F4A-9585E6B73E84}" type="slidenum">
              <a:rPr lang="en-US" altLang="en-US">
                <a:solidFill>
                  <a:srgbClr val="0055A4"/>
                </a:solidFill>
              </a:rPr>
              <a:pPr/>
              <a:t>‹#›</a:t>
            </a:fld>
            <a:endParaRPr lang="en-US" altLang="en-US" dirty="0">
              <a:solidFill>
                <a:srgbClr val="0055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2768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C7DD-26DD-4494-8B4B-9366797F9D41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D0FB4-45BE-451A-98E7-23D6F2ED9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771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C7DD-26DD-4494-8B4B-9366797F9D41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D0FB4-45BE-451A-98E7-23D6F2ED9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9388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C7DD-26DD-4494-8B4B-9366797F9D41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D0FB4-45BE-451A-98E7-23D6F2ED9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1901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C7DD-26DD-4494-8B4B-9366797F9D41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D0FB4-45BE-451A-98E7-23D6F2ED9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1597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C7DD-26DD-4494-8B4B-9366797F9D41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D0FB4-45BE-451A-98E7-23D6F2ED9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1519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C7DD-26DD-4494-8B4B-9366797F9D41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D0FB4-45BE-451A-98E7-23D6F2ED9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712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C7DD-26DD-4494-8B4B-9366797F9D41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D0FB4-45BE-451A-98E7-23D6F2ED9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0476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C7DD-26DD-4494-8B4B-9366797F9D41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D0FB4-45BE-451A-98E7-23D6F2ED9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6703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C7DD-26DD-4494-8B4B-9366797F9D41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D0FB4-45BE-451A-98E7-23D6F2ED9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43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C7DD-26DD-4494-8B4B-9366797F9D41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D0FB4-45BE-451A-98E7-23D6F2ED9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1408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C7DD-26DD-4494-8B4B-9366797F9D41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D0FB4-45BE-451A-98E7-23D6F2ED9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3108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C7DD-26DD-4494-8B4B-9366797F9D41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D0FB4-45BE-451A-98E7-23D6F2ED9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4711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3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just" rtl="0" eaLnBrk="1" fontAlgn="base" hangingPunct="1">
        <a:spcBef>
          <a:spcPct val="0"/>
        </a:spcBef>
        <a:spcAft>
          <a:spcPct val="0"/>
        </a:spcAft>
        <a:defRPr sz="4000">
          <a:solidFill>
            <a:srgbClr val="0055A4"/>
          </a:solidFill>
          <a:latin typeface="+mj-lt"/>
          <a:ea typeface="+mj-ea"/>
          <a:cs typeface="+mj-cs"/>
        </a:defRPr>
      </a:lvl1pPr>
      <a:lvl2pPr algn="just" rtl="0" eaLnBrk="1" fontAlgn="base" hangingPunct="1">
        <a:spcBef>
          <a:spcPct val="0"/>
        </a:spcBef>
        <a:spcAft>
          <a:spcPct val="0"/>
        </a:spcAft>
        <a:defRPr sz="4000">
          <a:solidFill>
            <a:srgbClr val="0055A4"/>
          </a:solidFill>
          <a:latin typeface="Arial" charset="0"/>
        </a:defRPr>
      </a:lvl2pPr>
      <a:lvl3pPr algn="just" rtl="0" eaLnBrk="1" fontAlgn="base" hangingPunct="1">
        <a:spcBef>
          <a:spcPct val="0"/>
        </a:spcBef>
        <a:spcAft>
          <a:spcPct val="0"/>
        </a:spcAft>
        <a:defRPr sz="4000">
          <a:solidFill>
            <a:srgbClr val="0055A4"/>
          </a:solidFill>
          <a:latin typeface="Arial" charset="0"/>
        </a:defRPr>
      </a:lvl3pPr>
      <a:lvl4pPr algn="just" rtl="0" eaLnBrk="1" fontAlgn="base" hangingPunct="1">
        <a:spcBef>
          <a:spcPct val="0"/>
        </a:spcBef>
        <a:spcAft>
          <a:spcPct val="0"/>
        </a:spcAft>
        <a:defRPr sz="4000">
          <a:solidFill>
            <a:srgbClr val="0055A4"/>
          </a:solidFill>
          <a:latin typeface="Arial" charset="0"/>
        </a:defRPr>
      </a:lvl4pPr>
      <a:lvl5pPr algn="just" rtl="0" eaLnBrk="1" fontAlgn="base" hangingPunct="1">
        <a:spcBef>
          <a:spcPct val="0"/>
        </a:spcBef>
        <a:spcAft>
          <a:spcPct val="0"/>
        </a:spcAft>
        <a:defRPr sz="4000">
          <a:solidFill>
            <a:srgbClr val="0055A4"/>
          </a:solidFill>
          <a:latin typeface="Arial" charset="0"/>
        </a:defRPr>
      </a:lvl5pPr>
      <a:lvl6pPr marL="457200" algn="just" rtl="0" eaLnBrk="1" fontAlgn="base" hangingPunct="1">
        <a:spcBef>
          <a:spcPct val="0"/>
        </a:spcBef>
        <a:spcAft>
          <a:spcPct val="0"/>
        </a:spcAft>
        <a:defRPr sz="4000">
          <a:solidFill>
            <a:srgbClr val="0055A4"/>
          </a:solidFill>
          <a:latin typeface="Arial" charset="0"/>
        </a:defRPr>
      </a:lvl6pPr>
      <a:lvl7pPr marL="914400" algn="just" rtl="0" eaLnBrk="1" fontAlgn="base" hangingPunct="1">
        <a:spcBef>
          <a:spcPct val="0"/>
        </a:spcBef>
        <a:spcAft>
          <a:spcPct val="0"/>
        </a:spcAft>
        <a:defRPr sz="4000">
          <a:solidFill>
            <a:srgbClr val="0055A4"/>
          </a:solidFill>
          <a:latin typeface="Arial" charset="0"/>
        </a:defRPr>
      </a:lvl7pPr>
      <a:lvl8pPr marL="1371600" algn="just" rtl="0" eaLnBrk="1" fontAlgn="base" hangingPunct="1">
        <a:spcBef>
          <a:spcPct val="0"/>
        </a:spcBef>
        <a:spcAft>
          <a:spcPct val="0"/>
        </a:spcAft>
        <a:defRPr sz="4000">
          <a:solidFill>
            <a:srgbClr val="0055A4"/>
          </a:solidFill>
          <a:latin typeface="Arial" charset="0"/>
        </a:defRPr>
      </a:lvl8pPr>
      <a:lvl9pPr marL="1828800" algn="just" rtl="0" eaLnBrk="1" fontAlgn="base" hangingPunct="1">
        <a:spcBef>
          <a:spcPct val="0"/>
        </a:spcBef>
        <a:spcAft>
          <a:spcPct val="0"/>
        </a:spcAft>
        <a:defRPr sz="4000">
          <a:solidFill>
            <a:srgbClr val="0055A4"/>
          </a:solidFill>
          <a:latin typeface="Arial" charset="0"/>
        </a:defRPr>
      </a:lvl9pPr>
    </p:titleStyle>
    <p:bodyStyle>
      <a:lvl1pPr marL="342900" indent="-342900" algn="just" rtl="0" eaLnBrk="1" fontAlgn="base" hangingPunct="1">
        <a:spcBef>
          <a:spcPct val="20000"/>
        </a:spcBef>
        <a:spcAft>
          <a:spcPct val="0"/>
        </a:spcAft>
        <a:buClr>
          <a:srgbClr val="2C4592"/>
        </a:buClr>
        <a:buSzPct val="50000"/>
        <a:buFont typeface="Wingdings" pitchFamily="2" charset="2"/>
        <a:buChar char="l"/>
        <a:defRPr sz="2800">
          <a:solidFill>
            <a:srgbClr val="0055A4"/>
          </a:solidFill>
          <a:latin typeface="+mn-lt"/>
          <a:ea typeface="+mn-ea"/>
          <a:cs typeface="+mn-cs"/>
        </a:defRPr>
      </a:lvl1pPr>
      <a:lvl2pPr marL="742950" indent="-285750" algn="just" rtl="0" eaLnBrk="1" fontAlgn="base" hangingPunct="1">
        <a:spcBef>
          <a:spcPct val="20000"/>
        </a:spcBef>
        <a:spcAft>
          <a:spcPct val="0"/>
        </a:spcAft>
        <a:buClr>
          <a:srgbClr val="2C4592"/>
        </a:buClr>
        <a:buSzPct val="50000"/>
        <a:buFont typeface="Wingdings" pitchFamily="2" charset="2"/>
        <a:buChar char="l"/>
        <a:defRPr sz="2400">
          <a:solidFill>
            <a:srgbClr val="0055A4"/>
          </a:solidFill>
          <a:latin typeface="+mn-lt"/>
        </a:defRPr>
      </a:lvl2pPr>
      <a:lvl3pPr marL="1143000" indent="-228600" algn="just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just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4C7DD-26DD-4494-8B4B-9366797F9D41}" type="datetimeFigureOut">
              <a:rPr lang="en-GB" smtClean="0"/>
              <a:t>19/10/2020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ED0FB4-45BE-451A-98E7-23D6F2ED9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823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260648"/>
            <a:ext cx="3600400" cy="1349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1610533"/>
            <a:ext cx="806489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Working Through </a:t>
            </a:r>
            <a:r>
              <a:rPr lang="en-GB" b="1" dirty="0" err="1" smtClean="0"/>
              <a:t>Covid</a:t>
            </a:r>
            <a:r>
              <a:rPr lang="en-GB" b="1" dirty="0" smtClean="0"/>
              <a:t>  </a:t>
            </a:r>
          </a:p>
          <a:p>
            <a:pPr algn="ctr"/>
            <a:r>
              <a:rPr lang="en-GB" b="1" dirty="0" smtClean="0"/>
              <a:t> Changed Living Well offer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Telephone support, face to face visits only when necessary and appropriate and wanted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Temporary changed offer to Planned Care and Independence teams– now able to work with people who have care and support needs 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8-8 working to respond to need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Low referral  during April and May, people were not wanting to engage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79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717925" cy="1393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95536" y="1916832"/>
            <a:ext cx="835292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b="1" dirty="0" smtClean="0">
                <a:solidFill>
                  <a:srgbClr val="000000"/>
                </a:solidFill>
              </a:rPr>
              <a:t>What's Changed in the past few months? </a:t>
            </a:r>
          </a:p>
          <a:p>
            <a:pPr lvl="0"/>
            <a:r>
              <a:rPr lang="en-GB" b="1" dirty="0" smtClean="0">
                <a:solidFill>
                  <a:srgbClr val="000000"/>
                </a:solidFill>
              </a:rPr>
              <a:t>Firstly we have, adapting to new ways of working and personal commitment. </a:t>
            </a:r>
            <a:endParaRPr lang="en-GB" dirty="0" smtClean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</a:rPr>
              <a:t>We have seen an increase of people </a:t>
            </a:r>
            <a:r>
              <a:rPr lang="en-GB" dirty="0">
                <a:solidFill>
                  <a:srgbClr val="000000"/>
                </a:solidFill>
              </a:rPr>
              <a:t>who have previously had successful support being referred due loss of confidence and increased anxiety </a:t>
            </a:r>
            <a:endParaRPr lang="en-GB" dirty="0" smtClean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June </a:t>
            </a:r>
            <a:r>
              <a:rPr lang="en-GB" dirty="0"/>
              <a:t>20- Face to face work undertaken  by </a:t>
            </a:r>
            <a:r>
              <a:rPr lang="en-GB" dirty="0" smtClean="0"/>
              <a:t>default, although we know that some work is as effective over the phone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Lack of opportunities for social contact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Case Study-How engaging with community resources can  help change the life path of a person.  </a:t>
            </a:r>
            <a:endParaRPr lang="en-GB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</a:endParaRPr>
          </a:p>
          <a:p>
            <a:pPr lvl="0"/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55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ving Well HDFT Meeting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Living Well HDFT Meeting</Template>
  <TotalTime>2946</TotalTime>
  <Words>153</Words>
  <Application>Microsoft Office PowerPoint</Application>
  <PresentationFormat>On-screen Show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Times New Roman</vt:lpstr>
      <vt:lpstr>Wingdings</vt:lpstr>
      <vt:lpstr>Living Well HDFT Meeting</vt:lpstr>
      <vt:lpstr>Custom Design</vt:lpstr>
      <vt:lpstr>PowerPoint Presentation</vt:lpstr>
      <vt:lpstr>PowerPoint Presentation</vt:lpstr>
    </vt:vector>
  </TitlesOfParts>
  <Company>NYCC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Anderson</dc:creator>
  <cp:lastModifiedBy>Hannah.3 Brown</cp:lastModifiedBy>
  <cp:revision>19</cp:revision>
  <cp:lastPrinted>2015-08-10T12:37:17Z</cp:lastPrinted>
  <dcterms:created xsi:type="dcterms:W3CDTF">2018-04-23T08:22:01Z</dcterms:created>
  <dcterms:modified xsi:type="dcterms:W3CDTF">2020-10-19T14:17:42Z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 (with description)</vt:lpwstr>
  </property>
</Properties>
</file>