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11"/>
  </p:notesMasterIdLst>
  <p:sldIdLst>
    <p:sldId id="263" r:id="rId2"/>
    <p:sldId id="273" r:id="rId3"/>
    <p:sldId id="279" r:id="rId4"/>
    <p:sldId id="274" r:id="rId5"/>
    <p:sldId id="275" r:id="rId6"/>
    <p:sldId id="277" r:id="rId7"/>
    <p:sldId id="276" r:id="rId8"/>
    <p:sldId id="278"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120"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C98FB0-41EF-4409-A39B-2E314DA1360C}" type="datetimeFigureOut">
              <a:rPr lang="en-GB" smtClean="0"/>
              <a:t>17/10/2020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3E5F5D-FAEF-4318-9235-12595844228B}" type="slidenum">
              <a:rPr lang="en-GB" smtClean="0"/>
              <a:t>‹#›</a:t>
            </a:fld>
            <a:endParaRPr lang="en-GB"/>
          </a:p>
        </p:txBody>
      </p:sp>
    </p:spTree>
    <p:extLst>
      <p:ext uri="{BB962C8B-B14F-4D97-AF65-F5344CB8AC3E}">
        <p14:creationId xmlns:p14="http://schemas.microsoft.com/office/powerpoint/2010/main" val="2216467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dirty="0">
                <a:solidFill>
                  <a:srgbClr val="7030A0"/>
                </a:solidFill>
                <a:latin typeface="Arial" panose="020B0604020202020204" pitchFamily="34" charset="0"/>
                <a:cs typeface="Arial" panose="020B0604020202020204" pitchFamily="34" charset="0"/>
              </a:rPr>
              <a:t>Embracing a renewed focus on partnership working, so that people in Craven got the support they need, at what ever stage they need it. </a:t>
            </a:r>
          </a:p>
          <a:p>
            <a:pPr fontAlgn="base"/>
            <a:r>
              <a:rPr lang="en-US" sz="1200" dirty="0">
                <a:solidFill>
                  <a:srgbClr val="7030A0"/>
                </a:solidFill>
                <a:latin typeface="Arial" panose="020B0604020202020204" pitchFamily="34" charset="0"/>
                <a:cs typeface="Arial" panose="020B0604020202020204" pitchFamily="34" charset="0"/>
              </a:rPr>
              <a:t>We made some rapid changes to the service , adopting a remote telephone and video call service &amp; supported clinicians set up care plans for the most vulnerable shielding patients. </a:t>
            </a:r>
          </a:p>
          <a:p>
            <a:pPr fontAlgn="base"/>
            <a:r>
              <a:rPr lang="en-US" sz="1200" dirty="0">
                <a:solidFill>
                  <a:srgbClr val="7030A0"/>
                </a:solidFill>
                <a:latin typeface="Arial" panose="020B0604020202020204" pitchFamily="34" charset="0"/>
                <a:cs typeface="Arial" panose="020B0604020202020204" pitchFamily="34" charset="0"/>
              </a:rPr>
              <a:t>We recruited a team of medical students to support with welfare calls to Patients over the age of 70 . Full training and supervision was completed. </a:t>
            </a:r>
          </a:p>
          <a:p>
            <a:pPr fontAlgn="base"/>
            <a:r>
              <a:rPr lang="en-US" sz="1200" dirty="0">
                <a:solidFill>
                  <a:srgbClr val="7030A0"/>
                </a:solidFill>
                <a:latin typeface="Arial" panose="020B0604020202020204" pitchFamily="34" charset="0"/>
                <a:cs typeface="Arial" panose="020B0604020202020204" pitchFamily="34" charset="0"/>
              </a:rPr>
              <a:t>We stopped all of our social and peer support groups, and replaced this with an online (or dial in) offer. </a:t>
            </a:r>
          </a:p>
          <a:p>
            <a:pPr fontAlgn="base"/>
            <a:r>
              <a:rPr lang="en-US" sz="1200" dirty="0">
                <a:solidFill>
                  <a:srgbClr val="7030A0"/>
                </a:solidFill>
                <a:latin typeface="Arial" panose="020B0604020202020204" pitchFamily="34" charset="0"/>
                <a:cs typeface="Arial" panose="020B0604020202020204" pitchFamily="34" charset="0"/>
              </a:rPr>
              <a:t>We are working with the Patient Participation Group to help address the barriers patients face with accessing primary care through technology. </a:t>
            </a:r>
          </a:p>
          <a:p>
            <a:pPr fontAlgn="base"/>
            <a:r>
              <a:rPr lang="en-US" sz="1200" dirty="0">
                <a:solidFill>
                  <a:srgbClr val="7030A0"/>
                </a:solidFill>
                <a:latin typeface="Arial" panose="020B0604020202020204" pitchFamily="34" charset="0"/>
                <a:cs typeface="Arial" panose="020B0604020202020204" pitchFamily="34" charset="0"/>
              </a:rPr>
              <a:t>We supported community response hubs with training and partnership opportunities, so they could develop to help meet the demands. </a:t>
            </a:r>
          </a:p>
          <a:p>
            <a:pPr fontAlgn="base"/>
            <a:r>
              <a:rPr lang="en-US" sz="1200" dirty="0">
                <a:solidFill>
                  <a:srgbClr val="7030A0"/>
                </a:solidFill>
                <a:latin typeface="Arial" panose="020B0604020202020204" pitchFamily="34" charset="0"/>
                <a:cs typeface="Arial" panose="020B0604020202020204" pitchFamily="34" charset="0"/>
              </a:rPr>
              <a:t>We had the skills experience , networks and practical support to be able to quickly support those most in need. </a:t>
            </a:r>
          </a:p>
          <a:p>
            <a:endParaRPr lang="en-GB" dirty="0"/>
          </a:p>
        </p:txBody>
      </p:sp>
      <p:sp>
        <p:nvSpPr>
          <p:cNvPr id="4" name="Slide Number Placeholder 3"/>
          <p:cNvSpPr>
            <a:spLocks noGrp="1"/>
          </p:cNvSpPr>
          <p:nvPr>
            <p:ph type="sldNum" sz="quarter" idx="5"/>
          </p:nvPr>
        </p:nvSpPr>
        <p:spPr/>
        <p:txBody>
          <a:bodyPr/>
          <a:lstStyle/>
          <a:p>
            <a:fld id="{033E5F5D-FAEF-4318-9235-12595844228B}" type="slidenum">
              <a:rPr lang="en-GB" smtClean="0"/>
              <a:t>5</a:t>
            </a:fld>
            <a:endParaRPr lang="en-GB"/>
          </a:p>
        </p:txBody>
      </p:sp>
    </p:spTree>
    <p:extLst>
      <p:ext uri="{BB962C8B-B14F-4D97-AF65-F5344CB8AC3E}">
        <p14:creationId xmlns:p14="http://schemas.microsoft.com/office/powerpoint/2010/main" val="1448323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dirty="0">
                <a:solidFill>
                  <a:srgbClr val="333333"/>
                </a:solidFill>
                <a:latin typeface="Arial" panose="020B0604020202020204" pitchFamily="34" charset="0"/>
              </a:rPr>
              <a:t>At the start of lockdown, we were focused on supporting people short term with immediate welfare needs such as setting up practical or social care support, dealing with financial challenges, domestic abuse and food parcels. </a:t>
            </a:r>
          </a:p>
          <a:p>
            <a:pPr algn="l" fontAlgn="base"/>
            <a:r>
              <a:rPr lang="en-US" dirty="0">
                <a:solidFill>
                  <a:srgbClr val="333333"/>
                </a:solidFill>
                <a:latin typeface="Arial" panose="020B0604020202020204" pitchFamily="34" charset="0"/>
              </a:rPr>
              <a:t>As the months progressed, we are now supporting people coping with depression and anxiety, getting people back into work, combatting loneliness and supporting people to access self help resources and peer support.  </a:t>
            </a:r>
            <a:endParaRPr lang="en-US" b="0" i="0" dirty="0">
              <a:solidFill>
                <a:srgbClr val="333333"/>
              </a:solidFill>
              <a:effectLst/>
              <a:latin typeface="Arial" panose="020B0604020202020204" pitchFamily="34" charset="0"/>
            </a:endParaRPr>
          </a:p>
          <a:p>
            <a:pPr algn="l" fontAlgn="base"/>
            <a:r>
              <a:rPr lang="en-US" b="0" i="0" dirty="0">
                <a:solidFill>
                  <a:srgbClr val="333333"/>
                </a:solidFill>
                <a:effectLst/>
                <a:latin typeface="Arial" panose="020B0604020202020204" pitchFamily="34" charset="0"/>
              </a:rPr>
              <a:t>We are still using all of our tools and skills to do this; connecting people, building relationships, letting people talk about what they need and want right now</a:t>
            </a:r>
            <a:r>
              <a:rPr lang="en-US" dirty="0">
                <a:solidFill>
                  <a:srgbClr val="333333"/>
                </a:solidFill>
                <a:latin typeface="Arial" panose="020B0604020202020204" pitchFamily="34" charset="0"/>
              </a:rPr>
              <a:t>. </a:t>
            </a:r>
            <a:endParaRPr lang="en-US" b="0" i="0" dirty="0">
              <a:solidFill>
                <a:srgbClr val="333333"/>
              </a:solidFill>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033E5F5D-FAEF-4318-9235-12595844228B}" type="slidenum">
              <a:rPr lang="en-GB" smtClean="0"/>
              <a:t>6</a:t>
            </a:fld>
            <a:endParaRPr lang="en-GB"/>
          </a:p>
        </p:txBody>
      </p:sp>
    </p:spTree>
    <p:extLst>
      <p:ext uri="{BB962C8B-B14F-4D97-AF65-F5344CB8AC3E}">
        <p14:creationId xmlns:p14="http://schemas.microsoft.com/office/powerpoint/2010/main" val="3775470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3E5F5D-FAEF-4318-9235-12595844228B}" type="slidenum">
              <a:rPr lang="en-GB" smtClean="0"/>
              <a:t>7</a:t>
            </a:fld>
            <a:endParaRPr lang="en-GB"/>
          </a:p>
        </p:txBody>
      </p:sp>
    </p:spTree>
    <p:extLst>
      <p:ext uri="{BB962C8B-B14F-4D97-AF65-F5344CB8AC3E}">
        <p14:creationId xmlns:p14="http://schemas.microsoft.com/office/powerpoint/2010/main" val="2542992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7E56C-C2FD-2E47-B9B3-7A525FE03652}"/>
              </a:ext>
            </a:extLst>
          </p:cNvPr>
          <p:cNvSpPr>
            <a:spLocks noGrp="1"/>
          </p:cNvSpPr>
          <p:nvPr>
            <p:ph type="ctrTitle"/>
          </p:nvPr>
        </p:nvSpPr>
        <p:spPr>
          <a:xfrm>
            <a:off x="604300" y="2401295"/>
            <a:ext cx="7283395" cy="1860605"/>
          </a:xfrm>
        </p:spPr>
        <p:txBody>
          <a:bodyPr anchor="t">
            <a:normAutofit/>
          </a:bodyPr>
          <a:lstStyle>
            <a:lvl1pPr algn="l">
              <a:defRPr sz="4000" b="1">
                <a:solidFill>
                  <a:srgbClr val="293174"/>
                </a:solidFill>
              </a:defRPr>
            </a:lvl1pPr>
          </a:lstStyle>
          <a:p>
            <a:r>
              <a:rPr lang="en-US" dirty="0"/>
              <a:t>Click to edit Master title style</a:t>
            </a:r>
          </a:p>
        </p:txBody>
      </p:sp>
      <p:sp>
        <p:nvSpPr>
          <p:cNvPr id="3" name="Subtitle 2">
            <a:extLst>
              <a:ext uri="{FF2B5EF4-FFF2-40B4-BE49-F238E27FC236}">
                <a16:creationId xmlns:a16="http://schemas.microsoft.com/office/drawing/2014/main" id="{2B42CF11-1148-724D-97A9-0D36CBA2CA18}"/>
              </a:ext>
            </a:extLst>
          </p:cNvPr>
          <p:cNvSpPr>
            <a:spLocks noGrp="1"/>
          </p:cNvSpPr>
          <p:nvPr>
            <p:ph type="subTitle" idx="1"/>
          </p:nvPr>
        </p:nvSpPr>
        <p:spPr>
          <a:xfrm>
            <a:off x="604300" y="4349364"/>
            <a:ext cx="7283395" cy="1622065"/>
          </a:xfrm>
        </p:spPr>
        <p:txBody>
          <a:bodyPr/>
          <a:lstStyle>
            <a:lvl1pPr marL="0" indent="0" algn="l">
              <a:buNone/>
              <a:defRPr sz="2400">
                <a:solidFill>
                  <a:schemeClr val="tx1">
                    <a:lumMod val="65000"/>
                    <a:lumOff val="3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7655B04B-2B0E-A04F-AAEB-4D41B97F1509}"/>
              </a:ext>
            </a:extLst>
          </p:cNvPr>
          <p:cNvSpPr>
            <a:spLocks noGrp="1"/>
          </p:cNvSpPr>
          <p:nvPr>
            <p:ph type="dt" sz="half" idx="10"/>
          </p:nvPr>
        </p:nvSpPr>
        <p:spPr/>
        <p:txBody>
          <a:bodyPr/>
          <a:lstStyle>
            <a:lvl1pPr>
              <a:defRPr>
                <a:solidFill>
                  <a:schemeClr val="tx1">
                    <a:lumMod val="65000"/>
                    <a:lumOff val="35000"/>
                  </a:schemeClr>
                </a:solidFill>
              </a:defRPr>
            </a:lvl1pPr>
          </a:lstStyle>
          <a:p>
            <a:fld id="{2E12AFA2-D59C-C642-8AFD-3BDDA83E943C}" type="datetimeFigureOut">
              <a:rPr lang="en-US" smtClean="0"/>
              <a:pPr/>
              <a:t>10/17/2020</a:t>
            </a:fld>
            <a:endParaRPr lang="en-US"/>
          </a:p>
        </p:txBody>
      </p:sp>
      <p:sp>
        <p:nvSpPr>
          <p:cNvPr id="5" name="Footer Placeholder 4">
            <a:extLst>
              <a:ext uri="{FF2B5EF4-FFF2-40B4-BE49-F238E27FC236}">
                <a16:creationId xmlns:a16="http://schemas.microsoft.com/office/drawing/2014/main" id="{E5A754BC-4210-4941-926C-A8520C3AC162}"/>
              </a:ext>
            </a:extLst>
          </p:cNvPr>
          <p:cNvSpPr>
            <a:spLocks noGrp="1"/>
          </p:cNvSpPr>
          <p:nvPr>
            <p:ph type="ftr" sz="quarter" idx="11"/>
          </p:nvPr>
        </p:nvSpPr>
        <p:spPr/>
        <p:txBody>
          <a:bodyPr/>
          <a:lstStyle>
            <a:lvl1pPr>
              <a:defRPr>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id="{58D8D713-0D54-7144-B6AC-6983C6FE757D}"/>
              </a:ext>
            </a:extLst>
          </p:cNvPr>
          <p:cNvSpPr>
            <a:spLocks noGrp="1"/>
          </p:cNvSpPr>
          <p:nvPr>
            <p:ph type="sldNum" sz="quarter" idx="12"/>
          </p:nvPr>
        </p:nvSpPr>
        <p:spPr/>
        <p:txBody>
          <a:bodyPr/>
          <a:lstStyle>
            <a:lvl1pPr>
              <a:defRPr>
                <a:solidFill>
                  <a:schemeClr val="tx1">
                    <a:lumMod val="65000"/>
                    <a:lumOff val="35000"/>
                  </a:schemeClr>
                </a:solidFill>
              </a:defRPr>
            </a:lvl1pPr>
          </a:lstStyle>
          <a:p>
            <a:fld id="{702B7609-FF19-0647-A7C2-4D065A07598C}" type="slidenum">
              <a:rPr lang="en-US" smtClean="0"/>
              <a:pPr/>
              <a:t>‹#›</a:t>
            </a:fld>
            <a:endParaRPr lang="en-US"/>
          </a:p>
        </p:txBody>
      </p:sp>
    </p:spTree>
    <p:extLst>
      <p:ext uri="{BB962C8B-B14F-4D97-AF65-F5344CB8AC3E}">
        <p14:creationId xmlns:p14="http://schemas.microsoft.com/office/powerpoint/2010/main" val="2865672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10/17/2020</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818873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CF8D6CE-15F8-6D4B-AD67-90785FC6C876}"/>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73769769-F973-8148-9F01-BD33C9690780}"/>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B137D8-88B3-3446-8B41-FC32C72FBB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68031D-FB44-924B-86CF-D0D8563CAD4E}"/>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bg1"/>
                </a:solidFill>
                <a:latin typeface="Arial" panose="020B0604020202020204" pitchFamily="34" charset="0"/>
                <a:cs typeface="Arial" panose="020B0604020202020204" pitchFamily="34" charset="0"/>
              </a:defRPr>
            </a:lvl1pPr>
          </a:lstStyle>
          <a:p>
            <a:fld id="{2E12AFA2-D59C-C642-8AFD-3BDDA83E943C}" type="datetimeFigureOut">
              <a:rPr lang="en-US" smtClean="0"/>
              <a:pPr/>
              <a:t>10/17/2020</a:t>
            </a:fld>
            <a:endParaRPr lang="en-US"/>
          </a:p>
        </p:txBody>
      </p:sp>
      <p:sp>
        <p:nvSpPr>
          <p:cNvPr id="5" name="Footer Placeholder 4">
            <a:extLst>
              <a:ext uri="{FF2B5EF4-FFF2-40B4-BE49-F238E27FC236}">
                <a16:creationId xmlns:a16="http://schemas.microsoft.com/office/drawing/2014/main" id="{2A94292B-2D36-7846-807E-1CB7EB38AD3D}"/>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bg1"/>
                </a:solidFill>
                <a:latin typeface="Arial" panose="020B0604020202020204" pitchFamily="34" charset="0"/>
                <a:cs typeface="Arial" panose="020B0604020202020204" pitchFamily="34" charset="0"/>
              </a:defRPr>
            </a:lvl1pPr>
          </a:lstStyle>
          <a:p>
            <a:endParaRPr lang="en-US"/>
          </a:p>
        </p:txBody>
      </p:sp>
      <p:sp>
        <p:nvSpPr>
          <p:cNvPr id="6" name="Slide Number Placeholder 5">
            <a:extLst>
              <a:ext uri="{FF2B5EF4-FFF2-40B4-BE49-F238E27FC236}">
                <a16:creationId xmlns:a16="http://schemas.microsoft.com/office/drawing/2014/main" id="{1027E8EB-EA7B-6746-9A9F-4496C8434E6F}"/>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bg1"/>
                </a:solidFill>
                <a:latin typeface="Arial" panose="020B0604020202020204" pitchFamily="34" charset="0"/>
                <a:cs typeface="Arial" panose="020B0604020202020204" pitchFamily="34" charset="0"/>
              </a:defRPr>
            </a:lvl1pPr>
          </a:lstStyle>
          <a:p>
            <a:fld id="{702B7609-FF19-0647-A7C2-4D065A07598C}" type="slidenum">
              <a:rPr lang="en-US" smtClean="0"/>
              <a:pPr/>
              <a:t>‹#›</a:t>
            </a:fld>
            <a:endParaRPr lang="en-US"/>
          </a:p>
        </p:txBody>
      </p:sp>
    </p:spTree>
    <p:extLst>
      <p:ext uri="{BB962C8B-B14F-4D97-AF65-F5344CB8AC3E}">
        <p14:creationId xmlns:p14="http://schemas.microsoft.com/office/powerpoint/2010/main" val="488432764"/>
      </p:ext>
    </p:extLst>
  </p:cSld>
  <p:clrMap bg1="lt1" tx1="dk1" bg2="lt2" tx2="dk2" accent1="accent1" accent2="accent2" accent3="accent3" accent4="accent4" accent5="accent5" accent6="accent6" hlink="hlink" folHlink="folHlink"/>
  <p:sldLayoutIdLst>
    <p:sldLayoutId id="2147483688" r:id="rId1"/>
    <p:sldLayoutId id="2147483689" r:id="rId2"/>
  </p:sldLayoutIdLst>
  <p:txStyles>
    <p:titleStyle>
      <a:lvl1pPr algn="l" defTabSz="914400" rtl="0" eaLnBrk="1" latinLnBrk="0" hangingPunct="1">
        <a:lnSpc>
          <a:spcPct val="90000"/>
        </a:lnSpc>
        <a:spcBef>
          <a:spcPct val="0"/>
        </a:spcBef>
        <a:buNone/>
        <a:defRPr sz="4400" kern="120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mailto:melanie.blott@bradford.nhs.uk" TargetMode="External"/><Relationship Id="rId2" Type="http://schemas.openxmlformats.org/officeDocument/2006/relationships/hyperlink" Target="mailto:emma.taylor42@nhs.net" TargetMode="External"/><Relationship Id="rId1" Type="http://schemas.openxmlformats.org/officeDocument/2006/relationships/slideLayout" Target="../slideLayouts/slideLayout2.xml"/><Relationship Id="rId6" Type="http://schemas.openxmlformats.org/officeDocument/2006/relationships/hyperlink" Target="mailto:David.pugh5@nhs.net" TargetMode="External"/><Relationship Id="rId5" Type="http://schemas.openxmlformats.org/officeDocument/2006/relationships/hyperlink" Target="mailto:hilary.bailey@project6.org.uk" TargetMode="External"/><Relationship Id="rId4" Type="http://schemas.openxmlformats.org/officeDocument/2006/relationships/hyperlink" Target="mailto:sue.moorchild@bradford.nhs.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6B2AC-B896-4215-9C4D-0B696A644365}"/>
              </a:ext>
            </a:extLst>
          </p:cNvPr>
          <p:cNvSpPr>
            <a:spLocks noGrp="1"/>
          </p:cNvSpPr>
          <p:nvPr>
            <p:ph type="title"/>
          </p:nvPr>
        </p:nvSpPr>
        <p:spPr/>
        <p:txBody>
          <a:bodyPr/>
          <a:lstStyle/>
          <a:p>
            <a:r>
              <a:rPr lang="en-GB" dirty="0"/>
              <a:t>Adults Social Prescribing Service </a:t>
            </a:r>
          </a:p>
        </p:txBody>
      </p:sp>
      <p:sp>
        <p:nvSpPr>
          <p:cNvPr id="3" name="Content Placeholder 2">
            <a:extLst>
              <a:ext uri="{FF2B5EF4-FFF2-40B4-BE49-F238E27FC236}">
                <a16:creationId xmlns:a16="http://schemas.microsoft.com/office/drawing/2014/main" id="{17942CDA-45AE-43FD-AA77-D4A186124A13}"/>
              </a:ext>
            </a:extLst>
          </p:cNvPr>
          <p:cNvSpPr>
            <a:spLocks noGrp="1"/>
          </p:cNvSpPr>
          <p:nvPr>
            <p:ph idx="1"/>
          </p:nvPr>
        </p:nvSpPr>
        <p:spPr/>
        <p:txBody>
          <a:bodyPr>
            <a:normAutofit fontScale="92500" lnSpcReduction="20000"/>
          </a:bodyPr>
          <a:lstStyle/>
          <a:p>
            <a:r>
              <a:rPr lang="en-GB" dirty="0"/>
              <a:t>- Open to Patients 18+ years old </a:t>
            </a:r>
          </a:p>
          <a:p>
            <a:r>
              <a:rPr lang="en-GB" dirty="0"/>
              <a:t>Clinics currently running over the phone / video call. </a:t>
            </a:r>
          </a:p>
          <a:p>
            <a:r>
              <a:rPr lang="en-GB" dirty="0"/>
              <a:t>Examples of referrals include: </a:t>
            </a:r>
          </a:p>
          <a:p>
            <a:pPr>
              <a:spcBef>
                <a:spcPts val="0"/>
              </a:spcBef>
            </a:pPr>
            <a:r>
              <a:rPr lang="en-US" dirty="0"/>
              <a:t>Bereavement Support </a:t>
            </a:r>
          </a:p>
          <a:p>
            <a:pPr>
              <a:spcBef>
                <a:spcPts val="0"/>
              </a:spcBef>
            </a:pPr>
            <a:r>
              <a:rPr lang="en-US" dirty="0"/>
              <a:t>Loneliness &amp; isolation </a:t>
            </a:r>
          </a:p>
          <a:p>
            <a:pPr>
              <a:spcBef>
                <a:spcPts val="0"/>
              </a:spcBef>
            </a:pPr>
            <a:r>
              <a:rPr lang="en-US" dirty="0"/>
              <a:t>Financial &amp; Employment Support </a:t>
            </a:r>
          </a:p>
          <a:p>
            <a:pPr>
              <a:spcBef>
                <a:spcPts val="0"/>
              </a:spcBef>
            </a:pPr>
            <a:r>
              <a:rPr lang="en-US" dirty="0"/>
              <a:t>Housing Advice </a:t>
            </a:r>
          </a:p>
          <a:p>
            <a:pPr>
              <a:spcBef>
                <a:spcPts val="0"/>
              </a:spcBef>
            </a:pPr>
            <a:r>
              <a:rPr lang="en-US" dirty="0"/>
              <a:t>Learn a new skill / hobby  or access an adult educational course </a:t>
            </a:r>
          </a:p>
          <a:p>
            <a:pPr>
              <a:spcBef>
                <a:spcPts val="0"/>
              </a:spcBef>
            </a:pPr>
            <a:r>
              <a:rPr lang="en-US" dirty="0"/>
              <a:t>Access therapy </a:t>
            </a:r>
          </a:p>
          <a:p>
            <a:pPr>
              <a:spcBef>
                <a:spcPts val="0"/>
              </a:spcBef>
            </a:pPr>
            <a:r>
              <a:rPr lang="en-US" dirty="0"/>
              <a:t>Volunteer placements</a:t>
            </a:r>
          </a:p>
          <a:p>
            <a:pPr>
              <a:spcBef>
                <a:spcPts val="0"/>
              </a:spcBef>
            </a:pPr>
            <a:r>
              <a:rPr lang="en-US" dirty="0"/>
              <a:t>Access Home Help </a:t>
            </a:r>
          </a:p>
          <a:p>
            <a:pPr>
              <a:spcBef>
                <a:spcPts val="0"/>
              </a:spcBef>
            </a:pPr>
            <a:r>
              <a:rPr lang="en-US" dirty="0"/>
              <a:t>Access to exercise &amp; weight management </a:t>
            </a:r>
            <a:r>
              <a:rPr lang="en-US" dirty="0" err="1"/>
              <a:t>programmes</a:t>
            </a:r>
            <a:r>
              <a:rPr lang="en-US" dirty="0"/>
              <a:t> </a:t>
            </a:r>
          </a:p>
          <a:p>
            <a:pPr>
              <a:spcBef>
                <a:spcPts val="0"/>
              </a:spcBef>
            </a:pPr>
            <a:r>
              <a:rPr lang="en-US" dirty="0"/>
              <a:t>Access Peer Support Groups or Community / Voluntary Service</a:t>
            </a:r>
          </a:p>
          <a:p>
            <a:endParaRPr lang="en-GB" dirty="0"/>
          </a:p>
        </p:txBody>
      </p:sp>
      <p:pic>
        <p:nvPicPr>
          <p:cNvPr id="4" name="Picture 3">
            <a:extLst>
              <a:ext uri="{FF2B5EF4-FFF2-40B4-BE49-F238E27FC236}">
                <a16:creationId xmlns:a16="http://schemas.microsoft.com/office/drawing/2014/main" id="{1A790699-4078-4C44-AEA8-9588E6C78162}"/>
              </a:ext>
            </a:extLst>
          </p:cNvPr>
          <p:cNvPicPr>
            <a:picLocks noChangeAspect="1"/>
          </p:cNvPicPr>
          <p:nvPr/>
        </p:nvPicPr>
        <p:blipFill rotWithShape="1">
          <a:blip r:embed="rId2"/>
          <a:srcRect t="8230" b="7501"/>
          <a:stretch/>
        </p:blipFill>
        <p:spPr>
          <a:xfrm>
            <a:off x="0" y="52959"/>
            <a:ext cx="10020298" cy="6857990"/>
          </a:xfrm>
          <a:prstGeom prst="rect">
            <a:avLst/>
          </a:prstGeom>
        </p:spPr>
      </p:pic>
      <p:sp>
        <p:nvSpPr>
          <p:cNvPr id="5" name="TextBox 4">
            <a:extLst>
              <a:ext uri="{FF2B5EF4-FFF2-40B4-BE49-F238E27FC236}">
                <a16:creationId xmlns:a16="http://schemas.microsoft.com/office/drawing/2014/main" id="{5FC59BFC-BC87-4935-8A17-46A989F042E2}"/>
              </a:ext>
            </a:extLst>
          </p:cNvPr>
          <p:cNvSpPr txBox="1"/>
          <p:nvPr/>
        </p:nvSpPr>
        <p:spPr>
          <a:xfrm>
            <a:off x="1652605" y="4205849"/>
            <a:ext cx="7386620" cy="1569660"/>
          </a:xfrm>
          <a:prstGeom prst="rect">
            <a:avLst/>
          </a:prstGeom>
          <a:noFill/>
        </p:spPr>
        <p:txBody>
          <a:bodyPr wrap="square" rtlCol="0">
            <a:spAutoFit/>
          </a:bodyPr>
          <a:lstStyle/>
          <a:p>
            <a:r>
              <a:rPr lang="en-US" sz="3200" dirty="0"/>
              <a:t>Empowering Patients with the knowledge and skills to help manage their own health &amp; wellbeing to the best of their ability </a:t>
            </a:r>
            <a:endParaRPr lang="en-GB" sz="3200" dirty="0"/>
          </a:p>
        </p:txBody>
      </p:sp>
      <p:sp>
        <p:nvSpPr>
          <p:cNvPr id="6" name="Rectangle 5">
            <a:extLst>
              <a:ext uri="{FF2B5EF4-FFF2-40B4-BE49-F238E27FC236}">
                <a16:creationId xmlns:a16="http://schemas.microsoft.com/office/drawing/2014/main" id="{CDF65284-B6BF-4A11-9E08-A45FD8E0EBCC}"/>
              </a:ext>
            </a:extLst>
          </p:cNvPr>
          <p:cNvSpPr/>
          <p:nvPr/>
        </p:nvSpPr>
        <p:spPr>
          <a:xfrm>
            <a:off x="2371725" y="2487545"/>
            <a:ext cx="6096000" cy="1754326"/>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400" b="0" i="0" u="none" strike="noStrike" kern="0" cap="none" spc="-50" normalizeH="0" baseline="0" noProof="0" dirty="0">
                <a:ln>
                  <a:noFill/>
                </a:ln>
                <a:solidFill>
                  <a:srgbClr val="FFFFFF"/>
                </a:solidFill>
                <a:effectLst/>
                <a:uLnTx/>
                <a:uFillTx/>
                <a:latin typeface="Univers Condensed" panose="020F0302020204030204"/>
                <a:ea typeface="+mj-ea"/>
                <a:cs typeface="+mj-cs"/>
              </a:rPr>
              <a:t>Social Prescribing Service</a:t>
            </a:r>
            <a:endParaRPr kumimoji="0" lang="en-GB"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5129827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B2B7811-CA30-4BDF-88B0-056E8E3D8B85}"/>
              </a:ext>
            </a:extLst>
          </p:cNvPr>
          <p:cNvSpPr txBox="1">
            <a:spLocks/>
          </p:cNvSpPr>
          <p:nvPr/>
        </p:nvSpPr>
        <p:spPr>
          <a:xfrm>
            <a:off x="161925" y="300356"/>
            <a:ext cx="5639436" cy="6762750"/>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200" b="1" dirty="0">
                <a:solidFill>
                  <a:srgbClr val="7030A0"/>
                </a:solidFill>
              </a:rPr>
              <a:t>Adults Social Prescribing Service</a:t>
            </a:r>
          </a:p>
          <a:p>
            <a:pPr marL="0" indent="0">
              <a:buFont typeface="Arial" panose="020B0604020202020204" pitchFamily="34" charset="0"/>
              <a:buNone/>
            </a:pPr>
            <a:endParaRPr lang="en-GB" dirty="0">
              <a:solidFill>
                <a:srgbClr val="7030A0"/>
              </a:solidFill>
            </a:endParaRPr>
          </a:p>
          <a:p>
            <a:pPr marL="0" indent="0">
              <a:buFont typeface="Arial" panose="020B0604020202020204" pitchFamily="34" charset="0"/>
              <a:buNone/>
            </a:pPr>
            <a:r>
              <a:rPr lang="en-GB" dirty="0">
                <a:solidFill>
                  <a:srgbClr val="7030A0"/>
                </a:solidFill>
              </a:rPr>
              <a:t>Open to 18+ year olds </a:t>
            </a:r>
          </a:p>
          <a:p>
            <a:pPr marL="0" indent="0">
              <a:buFont typeface="Arial" panose="020B0604020202020204" pitchFamily="34" charset="0"/>
              <a:buNone/>
            </a:pPr>
            <a:endParaRPr lang="en-GB" dirty="0">
              <a:solidFill>
                <a:srgbClr val="7030A0"/>
              </a:solidFill>
            </a:endParaRPr>
          </a:p>
          <a:p>
            <a:pPr marL="0" indent="0">
              <a:buFont typeface="Arial" panose="020B0604020202020204" pitchFamily="34" charset="0"/>
              <a:buNone/>
            </a:pPr>
            <a:r>
              <a:rPr lang="en-GB" dirty="0">
                <a:solidFill>
                  <a:srgbClr val="7030A0"/>
                </a:solidFill>
              </a:rPr>
              <a:t>Appointments online or telephone based</a:t>
            </a:r>
          </a:p>
          <a:p>
            <a:pPr marL="0" indent="0">
              <a:buFont typeface="Arial" panose="020B0604020202020204" pitchFamily="34" charset="0"/>
              <a:buNone/>
            </a:pPr>
            <a:r>
              <a:rPr lang="en-GB" dirty="0">
                <a:solidFill>
                  <a:srgbClr val="7030A0"/>
                </a:solidFill>
              </a:rPr>
              <a:t>Accepting referrals on Compass – e Hub</a:t>
            </a:r>
          </a:p>
          <a:p>
            <a:pPr marL="0" indent="0">
              <a:buFont typeface="Arial" panose="020B0604020202020204" pitchFamily="34" charset="0"/>
              <a:buNone/>
            </a:pPr>
            <a:endParaRPr lang="en-GB" dirty="0">
              <a:solidFill>
                <a:srgbClr val="7030A0"/>
              </a:solidFill>
            </a:endParaRPr>
          </a:p>
          <a:p>
            <a:pPr marL="0" indent="0">
              <a:lnSpc>
                <a:spcPct val="120000"/>
              </a:lnSpc>
              <a:spcBef>
                <a:spcPts val="0"/>
              </a:spcBef>
              <a:buNone/>
            </a:pPr>
            <a:r>
              <a:rPr lang="en-GB" dirty="0">
                <a:solidFill>
                  <a:srgbClr val="7030A0"/>
                </a:solidFill>
              </a:rPr>
              <a:t>Support with : </a:t>
            </a:r>
          </a:p>
          <a:p>
            <a:pPr>
              <a:lnSpc>
                <a:spcPct val="120000"/>
              </a:lnSpc>
              <a:spcBef>
                <a:spcPts val="0"/>
              </a:spcBef>
              <a:buFont typeface="Wingdings" panose="05000000000000000000" pitchFamily="2" charset="2"/>
              <a:buChar char="ü"/>
            </a:pPr>
            <a:r>
              <a:rPr lang="en-GB" dirty="0">
                <a:solidFill>
                  <a:srgbClr val="7030A0"/>
                </a:solidFill>
              </a:rPr>
              <a:t>Behaviour &amp; lifestyle changes </a:t>
            </a:r>
          </a:p>
          <a:p>
            <a:pPr>
              <a:lnSpc>
                <a:spcPct val="120000"/>
              </a:lnSpc>
              <a:spcBef>
                <a:spcPts val="0"/>
              </a:spcBef>
              <a:buFont typeface="Wingdings" panose="05000000000000000000" pitchFamily="2" charset="2"/>
              <a:buChar char="ü"/>
            </a:pPr>
            <a:r>
              <a:rPr lang="en-US" dirty="0">
                <a:solidFill>
                  <a:srgbClr val="7030A0"/>
                </a:solidFill>
              </a:rPr>
              <a:t>Improving management of long term condition(s)</a:t>
            </a:r>
          </a:p>
          <a:p>
            <a:pPr>
              <a:lnSpc>
                <a:spcPct val="120000"/>
              </a:lnSpc>
              <a:spcBef>
                <a:spcPts val="0"/>
              </a:spcBef>
              <a:buFont typeface="Wingdings" panose="05000000000000000000" pitchFamily="2" charset="2"/>
              <a:buChar char="ü"/>
            </a:pPr>
            <a:r>
              <a:rPr lang="en-US" sz="2700" dirty="0">
                <a:solidFill>
                  <a:srgbClr val="7030A0"/>
                </a:solidFill>
              </a:rPr>
              <a:t>Social Support </a:t>
            </a:r>
          </a:p>
          <a:p>
            <a:pPr>
              <a:lnSpc>
                <a:spcPct val="120000"/>
              </a:lnSpc>
              <a:spcBef>
                <a:spcPts val="0"/>
              </a:spcBef>
              <a:buFont typeface="Wingdings" panose="05000000000000000000" pitchFamily="2" charset="2"/>
              <a:buChar char="ü"/>
            </a:pPr>
            <a:r>
              <a:rPr lang="en-US" sz="2700" dirty="0">
                <a:solidFill>
                  <a:srgbClr val="7030A0"/>
                </a:solidFill>
              </a:rPr>
              <a:t>Bereavement Support </a:t>
            </a:r>
          </a:p>
          <a:p>
            <a:pPr>
              <a:lnSpc>
                <a:spcPct val="120000"/>
              </a:lnSpc>
              <a:spcBef>
                <a:spcPts val="0"/>
              </a:spcBef>
              <a:buFont typeface="Wingdings" panose="05000000000000000000" pitchFamily="2" charset="2"/>
              <a:buChar char="ü"/>
            </a:pPr>
            <a:r>
              <a:rPr lang="en-US" sz="2700" dirty="0">
                <a:solidFill>
                  <a:srgbClr val="7030A0"/>
                </a:solidFill>
              </a:rPr>
              <a:t>Improving mental wellbeing</a:t>
            </a:r>
          </a:p>
          <a:p>
            <a:pPr>
              <a:lnSpc>
                <a:spcPct val="120000"/>
              </a:lnSpc>
              <a:spcBef>
                <a:spcPts val="0"/>
              </a:spcBef>
              <a:buFont typeface="Wingdings" panose="05000000000000000000" pitchFamily="2" charset="2"/>
              <a:buChar char="ü"/>
            </a:pPr>
            <a:r>
              <a:rPr lang="en-US" sz="2700" dirty="0">
                <a:solidFill>
                  <a:srgbClr val="7030A0"/>
                </a:solidFill>
              </a:rPr>
              <a:t>Connecting to sport, social or education based group</a:t>
            </a:r>
          </a:p>
          <a:p>
            <a:pPr>
              <a:lnSpc>
                <a:spcPct val="120000"/>
              </a:lnSpc>
              <a:spcBef>
                <a:spcPts val="0"/>
              </a:spcBef>
              <a:buFont typeface="Wingdings" panose="05000000000000000000" pitchFamily="2" charset="2"/>
              <a:buChar char="ü"/>
            </a:pPr>
            <a:r>
              <a:rPr lang="en-US" sz="2700" dirty="0">
                <a:solidFill>
                  <a:srgbClr val="7030A0"/>
                </a:solidFill>
              </a:rPr>
              <a:t>Access to Financial &amp; Employment Support </a:t>
            </a:r>
          </a:p>
          <a:p>
            <a:pPr>
              <a:lnSpc>
                <a:spcPct val="120000"/>
              </a:lnSpc>
              <a:spcBef>
                <a:spcPts val="0"/>
              </a:spcBef>
              <a:buFont typeface="Wingdings" panose="05000000000000000000" pitchFamily="2" charset="2"/>
              <a:buChar char="ü"/>
            </a:pPr>
            <a:r>
              <a:rPr lang="en-US" sz="2700" dirty="0">
                <a:solidFill>
                  <a:srgbClr val="7030A0"/>
                </a:solidFill>
              </a:rPr>
              <a:t>Access to Housing Advice </a:t>
            </a:r>
          </a:p>
          <a:p>
            <a:pPr>
              <a:lnSpc>
                <a:spcPct val="120000"/>
              </a:lnSpc>
              <a:spcBef>
                <a:spcPts val="0"/>
              </a:spcBef>
              <a:buFont typeface="Wingdings" panose="05000000000000000000" pitchFamily="2" charset="2"/>
              <a:buChar char="ü"/>
            </a:pPr>
            <a:r>
              <a:rPr lang="en-US" sz="2700" dirty="0">
                <a:solidFill>
                  <a:srgbClr val="7030A0"/>
                </a:solidFill>
              </a:rPr>
              <a:t>Access to </a:t>
            </a:r>
            <a:r>
              <a:rPr lang="en-US" sz="2700" dirty="0" err="1">
                <a:solidFill>
                  <a:srgbClr val="7030A0"/>
                </a:solidFill>
              </a:rPr>
              <a:t>Carer</a:t>
            </a:r>
            <a:r>
              <a:rPr lang="en-US" sz="2700" dirty="0">
                <a:solidFill>
                  <a:srgbClr val="7030A0"/>
                </a:solidFill>
              </a:rPr>
              <a:t> Support </a:t>
            </a:r>
          </a:p>
        </p:txBody>
      </p:sp>
      <p:sp>
        <p:nvSpPr>
          <p:cNvPr id="6" name="TextBox 5">
            <a:extLst>
              <a:ext uri="{FF2B5EF4-FFF2-40B4-BE49-F238E27FC236}">
                <a16:creationId xmlns:a16="http://schemas.microsoft.com/office/drawing/2014/main" id="{7796B55E-55E0-45C0-8596-2F009A615F3E}"/>
              </a:ext>
            </a:extLst>
          </p:cNvPr>
          <p:cNvSpPr txBox="1"/>
          <p:nvPr/>
        </p:nvSpPr>
        <p:spPr>
          <a:xfrm>
            <a:off x="7376795" y="3112393"/>
            <a:ext cx="4653280" cy="3570208"/>
          </a:xfrm>
          <a:prstGeom prst="rect">
            <a:avLst/>
          </a:prstGeom>
          <a:noFill/>
        </p:spPr>
        <p:txBody>
          <a:bodyPr wrap="square" rtlCol="0">
            <a:spAutoFit/>
          </a:bodyPr>
          <a:lstStyle/>
          <a:p>
            <a:pPr algn="r"/>
            <a:r>
              <a:rPr lang="en-GB" sz="2800" b="1" dirty="0">
                <a:solidFill>
                  <a:srgbClr val="002060"/>
                </a:solidFill>
              </a:rPr>
              <a:t>Case Study</a:t>
            </a:r>
          </a:p>
          <a:p>
            <a:pPr algn="r"/>
            <a:r>
              <a:rPr lang="en-GB" dirty="0"/>
              <a:t>John * </a:t>
            </a:r>
          </a:p>
          <a:p>
            <a:pPr algn="r"/>
            <a:r>
              <a:rPr lang="en-GB" dirty="0"/>
              <a:t>Early onset dementia </a:t>
            </a:r>
          </a:p>
          <a:p>
            <a:pPr algn="r"/>
            <a:r>
              <a:rPr lang="en-GB" dirty="0"/>
              <a:t>Lives with wife (main carer) </a:t>
            </a:r>
          </a:p>
          <a:p>
            <a:pPr algn="r"/>
            <a:r>
              <a:rPr lang="en-GB" dirty="0"/>
              <a:t>Low mood , isolated </a:t>
            </a:r>
          </a:p>
          <a:p>
            <a:pPr algn="r"/>
            <a:endParaRPr lang="en-GB" dirty="0"/>
          </a:p>
          <a:p>
            <a:pPr marL="285750" indent="-285750" algn="r">
              <a:buFont typeface="Wingdings" panose="05000000000000000000" pitchFamily="2" charset="2"/>
              <a:buChar char="ü"/>
            </a:pPr>
            <a:r>
              <a:rPr lang="en-GB" dirty="0"/>
              <a:t>Worth Connecting </a:t>
            </a:r>
          </a:p>
          <a:p>
            <a:pPr marL="285750" indent="-285750" algn="r">
              <a:buFont typeface="Wingdings" panose="05000000000000000000" pitchFamily="2" charset="2"/>
              <a:buChar char="ü"/>
            </a:pPr>
            <a:r>
              <a:rPr lang="en-GB" dirty="0"/>
              <a:t>Online Dancing Group </a:t>
            </a:r>
          </a:p>
          <a:p>
            <a:pPr marL="285750" indent="-285750" algn="r">
              <a:buFont typeface="Wingdings" panose="05000000000000000000" pitchFamily="2" charset="2"/>
              <a:buChar char="ü"/>
            </a:pPr>
            <a:r>
              <a:rPr lang="en-GB" dirty="0"/>
              <a:t>Attendance Allowance </a:t>
            </a:r>
          </a:p>
          <a:p>
            <a:pPr marL="285750" indent="-285750" algn="r">
              <a:buFont typeface="Wingdings" panose="05000000000000000000" pitchFamily="2" charset="2"/>
              <a:buChar char="ü"/>
            </a:pPr>
            <a:r>
              <a:rPr lang="en-GB" dirty="0"/>
              <a:t>Dementia information and advice </a:t>
            </a:r>
          </a:p>
          <a:p>
            <a:pPr marL="285750" indent="-285750" algn="r">
              <a:buFont typeface="Wingdings" panose="05000000000000000000" pitchFamily="2" charset="2"/>
              <a:buChar char="ü"/>
            </a:pPr>
            <a:r>
              <a:rPr lang="en-GB" dirty="0"/>
              <a:t>Regular reviews  </a:t>
            </a:r>
          </a:p>
          <a:p>
            <a:endParaRPr lang="en-GB" dirty="0"/>
          </a:p>
        </p:txBody>
      </p:sp>
      <p:pic>
        <p:nvPicPr>
          <p:cNvPr id="1026" name="Picture 2" descr="See the source image">
            <a:extLst>
              <a:ext uri="{FF2B5EF4-FFF2-40B4-BE49-F238E27FC236}">
                <a16:creationId xmlns:a16="http://schemas.microsoft.com/office/drawing/2014/main" id="{EC385081-001E-4066-BA34-FC58ACFDEF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2763520"/>
            <a:ext cx="1891666" cy="22644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315914D3-EE36-4C34-B28D-E2622690A5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6881" y="-102743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0276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7DFB91A1-A9C6-4EFA-A8B9-F727E62CEFF2}"/>
              </a:ext>
            </a:extLst>
          </p:cNvPr>
          <p:cNvSpPr txBox="1">
            <a:spLocks/>
          </p:cNvSpPr>
          <p:nvPr/>
        </p:nvSpPr>
        <p:spPr>
          <a:xfrm>
            <a:off x="352426" y="200025"/>
            <a:ext cx="5743574" cy="665797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700" b="1" dirty="0">
                <a:solidFill>
                  <a:srgbClr val="0070C0"/>
                </a:solidFill>
              </a:rPr>
              <a:t>Children’s SP Service</a:t>
            </a:r>
          </a:p>
          <a:p>
            <a:pPr marL="0" indent="0">
              <a:buFont typeface="Arial" panose="020B0604020202020204" pitchFamily="34" charset="0"/>
              <a:buNone/>
            </a:pPr>
            <a:r>
              <a:rPr lang="en-GB" sz="3700" b="1" dirty="0">
                <a:solidFill>
                  <a:srgbClr val="0070C0"/>
                </a:solidFill>
              </a:rPr>
              <a:t>(GR8 MINDS) </a:t>
            </a:r>
          </a:p>
          <a:p>
            <a:pPr marL="0" indent="0">
              <a:buFont typeface="Arial" panose="020B0604020202020204" pitchFamily="34" charset="0"/>
              <a:buNone/>
            </a:pPr>
            <a:endParaRPr lang="en-GB" dirty="0">
              <a:solidFill>
                <a:srgbClr val="0070C0"/>
              </a:solidFill>
            </a:endParaRPr>
          </a:p>
          <a:p>
            <a:pPr marL="0" indent="0">
              <a:buFont typeface="Arial" panose="020B0604020202020204" pitchFamily="34" charset="0"/>
              <a:buNone/>
            </a:pPr>
            <a:r>
              <a:rPr lang="en-US" sz="2600" dirty="0">
                <a:solidFill>
                  <a:srgbClr val="0070C0"/>
                </a:solidFill>
              </a:rPr>
              <a:t>Open to 3-18 years old’s</a:t>
            </a:r>
          </a:p>
          <a:p>
            <a:pPr marL="0" indent="0">
              <a:buFont typeface="Arial" panose="020B0604020202020204" pitchFamily="34" charset="0"/>
              <a:buNone/>
            </a:pPr>
            <a:endParaRPr lang="en-US" sz="2600" dirty="0">
              <a:solidFill>
                <a:srgbClr val="0070C0"/>
              </a:solidFill>
            </a:endParaRPr>
          </a:p>
          <a:p>
            <a:pPr marL="0" indent="0">
              <a:buFont typeface="Arial" panose="020B0604020202020204" pitchFamily="34" charset="0"/>
              <a:buNone/>
            </a:pPr>
            <a:r>
              <a:rPr lang="en-US" sz="2600" dirty="0">
                <a:solidFill>
                  <a:srgbClr val="0070C0"/>
                </a:solidFill>
              </a:rPr>
              <a:t>Appointments in colleges , Schools, Youth Clubs &amp; via videocall </a:t>
            </a:r>
          </a:p>
          <a:p>
            <a:pPr marL="0" indent="0">
              <a:buFont typeface="Arial" panose="020B0604020202020204" pitchFamily="34" charset="0"/>
              <a:buNone/>
            </a:pPr>
            <a:endParaRPr lang="en-US" sz="2600" dirty="0">
              <a:solidFill>
                <a:srgbClr val="0070C0"/>
              </a:solidFill>
            </a:endParaRPr>
          </a:p>
          <a:p>
            <a:pPr marL="0" indent="0">
              <a:buFont typeface="Arial" panose="020B0604020202020204" pitchFamily="34" charset="0"/>
              <a:buNone/>
            </a:pPr>
            <a:r>
              <a:rPr lang="en-US" sz="2600" dirty="0">
                <a:solidFill>
                  <a:srgbClr val="0070C0"/>
                </a:solidFill>
              </a:rPr>
              <a:t>Support with : </a:t>
            </a:r>
          </a:p>
          <a:p>
            <a:pPr>
              <a:buFont typeface="Wingdings" panose="05000000000000000000" pitchFamily="2" charset="2"/>
              <a:buChar char="ü"/>
            </a:pPr>
            <a:r>
              <a:rPr lang="en-US" sz="2500" dirty="0">
                <a:solidFill>
                  <a:srgbClr val="0070C0"/>
                </a:solidFill>
              </a:rPr>
              <a:t>Mental wellbeing</a:t>
            </a:r>
          </a:p>
          <a:p>
            <a:pPr>
              <a:buFont typeface="Wingdings" panose="05000000000000000000" pitchFamily="2" charset="2"/>
              <a:buChar char="ü"/>
            </a:pPr>
            <a:r>
              <a:rPr lang="en-US" sz="2500" dirty="0">
                <a:solidFill>
                  <a:srgbClr val="0070C0"/>
                </a:solidFill>
              </a:rPr>
              <a:t>Improving engagement with school / children’s services </a:t>
            </a:r>
          </a:p>
          <a:p>
            <a:pPr>
              <a:buFont typeface="Wingdings" panose="05000000000000000000" pitchFamily="2" charset="2"/>
              <a:buChar char="ü"/>
            </a:pPr>
            <a:r>
              <a:rPr lang="en-US" sz="2500" dirty="0">
                <a:solidFill>
                  <a:srgbClr val="0070C0"/>
                </a:solidFill>
              </a:rPr>
              <a:t>Supporting Families to access the right local services/ groups / charities</a:t>
            </a:r>
          </a:p>
          <a:p>
            <a:pPr>
              <a:buFont typeface="Wingdings" panose="05000000000000000000" pitchFamily="2" charset="2"/>
              <a:buChar char="ü"/>
            </a:pPr>
            <a:r>
              <a:rPr lang="en-US" sz="2500" dirty="0">
                <a:solidFill>
                  <a:srgbClr val="0070C0"/>
                </a:solidFill>
              </a:rPr>
              <a:t>Social Support</a:t>
            </a:r>
          </a:p>
          <a:p>
            <a:pPr>
              <a:buFont typeface="Wingdings" panose="05000000000000000000" pitchFamily="2" charset="2"/>
              <a:buChar char="ü"/>
            </a:pPr>
            <a:r>
              <a:rPr lang="en-US" sz="2500" dirty="0">
                <a:solidFill>
                  <a:srgbClr val="0070C0"/>
                </a:solidFill>
              </a:rPr>
              <a:t>Supporting health and lifestyle behavior changes</a:t>
            </a:r>
          </a:p>
          <a:p>
            <a:pPr>
              <a:buFont typeface="Wingdings" panose="05000000000000000000" pitchFamily="2" charset="2"/>
              <a:buChar char="ü"/>
            </a:pPr>
            <a:r>
              <a:rPr lang="en-US" sz="2500" dirty="0">
                <a:solidFill>
                  <a:srgbClr val="0070C0"/>
                </a:solidFill>
              </a:rPr>
              <a:t>Support Patients making transitions through difficult life changing events such as parents divorcing</a:t>
            </a:r>
          </a:p>
          <a:p>
            <a:pPr marL="0" indent="0">
              <a:buFont typeface="Arial" panose="020B0604020202020204" pitchFamily="34" charset="0"/>
              <a:buNone/>
            </a:pPr>
            <a:endParaRPr lang="en-GB" dirty="0">
              <a:solidFill>
                <a:schemeClr val="tx1"/>
              </a:solidFill>
            </a:endParaRPr>
          </a:p>
        </p:txBody>
      </p:sp>
      <p:pic>
        <p:nvPicPr>
          <p:cNvPr id="2050" name="Picture 2" descr="See the source image">
            <a:extLst>
              <a:ext uri="{FF2B5EF4-FFF2-40B4-BE49-F238E27FC236}">
                <a16:creationId xmlns:a16="http://schemas.microsoft.com/office/drawing/2014/main" id="{FB3DE82A-E03C-4474-8411-B10B90447B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2240" y="3429000"/>
            <a:ext cx="5527993" cy="3081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883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CD7907-EF23-40CE-9FBC-4A1248929718}"/>
              </a:ext>
            </a:extLst>
          </p:cNvPr>
          <p:cNvSpPr>
            <a:spLocks noGrp="1"/>
          </p:cNvSpPr>
          <p:nvPr>
            <p:ph idx="1"/>
          </p:nvPr>
        </p:nvSpPr>
        <p:spPr>
          <a:xfrm>
            <a:off x="371474" y="368299"/>
            <a:ext cx="5948045" cy="6346825"/>
          </a:xfrm>
        </p:spPr>
        <p:txBody>
          <a:bodyPr>
            <a:normAutofit/>
          </a:bodyPr>
          <a:lstStyle/>
          <a:p>
            <a:pPr marL="0" indent="0">
              <a:buNone/>
            </a:pPr>
            <a:r>
              <a:rPr lang="en-GB" b="1" dirty="0">
                <a:solidFill>
                  <a:srgbClr val="0070C0"/>
                </a:solidFill>
              </a:rPr>
              <a:t>Children’s Counselling Service </a:t>
            </a:r>
            <a:br>
              <a:rPr lang="en-GB" b="1" dirty="0">
                <a:solidFill>
                  <a:srgbClr val="0070C0"/>
                </a:solidFill>
              </a:rPr>
            </a:br>
            <a:r>
              <a:rPr lang="en-GB" b="1" dirty="0">
                <a:solidFill>
                  <a:srgbClr val="0070C0"/>
                </a:solidFill>
              </a:rPr>
              <a:t>(GR8 MINDS)</a:t>
            </a:r>
          </a:p>
          <a:p>
            <a:pPr marL="0" indent="0">
              <a:buNone/>
            </a:pPr>
            <a:endParaRPr lang="en-GB" dirty="0">
              <a:solidFill>
                <a:srgbClr val="0070C0"/>
              </a:solidFill>
            </a:endParaRPr>
          </a:p>
          <a:p>
            <a:pPr marL="0" indent="0">
              <a:buNone/>
            </a:pPr>
            <a:r>
              <a:rPr lang="en-GB" dirty="0">
                <a:solidFill>
                  <a:srgbClr val="0070C0"/>
                </a:solidFill>
              </a:rPr>
              <a:t>Appointments available on video call and in Schools </a:t>
            </a:r>
          </a:p>
          <a:p>
            <a:pPr marL="0" indent="0">
              <a:buNone/>
            </a:pPr>
            <a:endParaRPr lang="en-GB" dirty="0"/>
          </a:p>
          <a:p>
            <a:pPr>
              <a:buFont typeface="Wingdings" panose="05000000000000000000" pitchFamily="2" charset="2"/>
              <a:buChar char="ü"/>
            </a:pPr>
            <a:r>
              <a:rPr lang="en-GB" dirty="0">
                <a:solidFill>
                  <a:srgbClr val="0070C0"/>
                </a:solidFill>
              </a:rPr>
              <a:t>Cognitive Behaviour Therapy </a:t>
            </a:r>
          </a:p>
          <a:p>
            <a:pPr>
              <a:buFont typeface="Wingdings" panose="05000000000000000000" pitchFamily="2" charset="2"/>
              <a:buChar char="ü"/>
            </a:pPr>
            <a:r>
              <a:rPr lang="en-GB" dirty="0">
                <a:solidFill>
                  <a:srgbClr val="0070C0"/>
                </a:solidFill>
              </a:rPr>
              <a:t>Emotional Resilience Training </a:t>
            </a:r>
          </a:p>
          <a:p>
            <a:pPr>
              <a:buFont typeface="Wingdings" panose="05000000000000000000" pitchFamily="2" charset="2"/>
              <a:buChar char="ü"/>
            </a:pPr>
            <a:r>
              <a:rPr lang="en-GB" dirty="0">
                <a:solidFill>
                  <a:srgbClr val="0070C0"/>
                </a:solidFill>
              </a:rPr>
              <a:t>Motivational Interviewing </a:t>
            </a:r>
          </a:p>
          <a:p>
            <a:pPr>
              <a:buFont typeface="Wingdings" panose="05000000000000000000" pitchFamily="2" charset="2"/>
              <a:buChar char="ü"/>
            </a:pPr>
            <a:r>
              <a:rPr lang="en-GB" dirty="0">
                <a:solidFill>
                  <a:srgbClr val="0070C0"/>
                </a:solidFill>
              </a:rPr>
              <a:t>Supports children to improve self esteem, low mood &amp; anxiety </a:t>
            </a:r>
          </a:p>
        </p:txBody>
      </p:sp>
      <p:pic>
        <p:nvPicPr>
          <p:cNvPr id="5" name="Picture 4">
            <a:extLst>
              <a:ext uri="{FF2B5EF4-FFF2-40B4-BE49-F238E27FC236}">
                <a16:creationId xmlns:a16="http://schemas.microsoft.com/office/drawing/2014/main" id="{74DB39F9-BE13-4FFB-A97B-6988488CF470}"/>
              </a:ext>
            </a:extLst>
          </p:cNvPr>
          <p:cNvPicPr>
            <a:picLocks noChangeAspect="1"/>
          </p:cNvPicPr>
          <p:nvPr/>
        </p:nvPicPr>
        <p:blipFill>
          <a:blip r:embed="rId2"/>
          <a:stretch>
            <a:fillRect/>
          </a:stretch>
        </p:blipFill>
        <p:spPr>
          <a:xfrm>
            <a:off x="7544516" y="1986594"/>
            <a:ext cx="3381847" cy="4591691"/>
          </a:xfrm>
          <a:prstGeom prst="rect">
            <a:avLst/>
          </a:prstGeom>
        </p:spPr>
      </p:pic>
    </p:spTree>
    <p:extLst>
      <p:ext uri="{BB962C8B-B14F-4D97-AF65-F5344CB8AC3E}">
        <p14:creationId xmlns:p14="http://schemas.microsoft.com/office/powerpoint/2010/main" val="3442806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235B3-6053-45D5-A6C6-9539AA3BB8BA}"/>
              </a:ext>
            </a:extLst>
          </p:cNvPr>
          <p:cNvSpPr>
            <a:spLocks noGrp="1"/>
          </p:cNvSpPr>
          <p:nvPr>
            <p:ph type="title"/>
          </p:nvPr>
        </p:nvSpPr>
        <p:spPr/>
        <p:txBody>
          <a:bodyPr/>
          <a:lstStyle/>
          <a:p>
            <a:r>
              <a:rPr lang="en-GB" dirty="0">
                <a:solidFill>
                  <a:srgbClr val="00B0F0"/>
                </a:solidFill>
              </a:rPr>
              <a:t>Response to COVID 19 </a:t>
            </a:r>
          </a:p>
        </p:txBody>
      </p:sp>
      <p:sp>
        <p:nvSpPr>
          <p:cNvPr id="3" name="Content Placeholder 2">
            <a:extLst>
              <a:ext uri="{FF2B5EF4-FFF2-40B4-BE49-F238E27FC236}">
                <a16:creationId xmlns:a16="http://schemas.microsoft.com/office/drawing/2014/main" id="{A9F4CD68-979F-4C87-8A2C-954669920635}"/>
              </a:ext>
            </a:extLst>
          </p:cNvPr>
          <p:cNvSpPr>
            <a:spLocks noGrp="1"/>
          </p:cNvSpPr>
          <p:nvPr>
            <p:ph idx="1"/>
          </p:nvPr>
        </p:nvSpPr>
        <p:spPr/>
        <p:txBody>
          <a:bodyPr>
            <a:normAutofit fontScale="85000" lnSpcReduction="20000"/>
          </a:bodyPr>
          <a:lstStyle/>
          <a:p>
            <a:pPr fontAlgn="base"/>
            <a:r>
              <a:rPr lang="en-US" sz="2800" dirty="0">
                <a:solidFill>
                  <a:srgbClr val="7030A0"/>
                </a:solidFill>
                <a:latin typeface="Arial" panose="020B0604020202020204" pitchFamily="34" charset="0"/>
                <a:cs typeface="Arial" panose="020B0604020202020204" pitchFamily="34" charset="0"/>
              </a:rPr>
              <a:t>Rapid changes to service, adopting remote working </a:t>
            </a:r>
          </a:p>
          <a:p>
            <a:pPr fontAlgn="base"/>
            <a:r>
              <a:rPr lang="en-US" dirty="0">
                <a:solidFill>
                  <a:srgbClr val="7030A0"/>
                </a:solidFill>
              </a:rPr>
              <a:t>Supporting clinicians with care plans for most vulnerable shielding patients.</a:t>
            </a:r>
          </a:p>
          <a:p>
            <a:pPr fontAlgn="base"/>
            <a:r>
              <a:rPr lang="en-US" dirty="0">
                <a:solidFill>
                  <a:srgbClr val="7030A0"/>
                </a:solidFill>
              </a:rPr>
              <a:t>Recruitment of medical students – welfare calls  </a:t>
            </a:r>
          </a:p>
          <a:p>
            <a:pPr fontAlgn="base"/>
            <a:r>
              <a:rPr lang="en-US" sz="2800" dirty="0">
                <a:solidFill>
                  <a:srgbClr val="7030A0"/>
                </a:solidFill>
                <a:latin typeface="Arial" panose="020B0604020202020204" pitchFamily="34" charset="0"/>
                <a:cs typeface="Arial" panose="020B0604020202020204" pitchFamily="34" charset="0"/>
              </a:rPr>
              <a:t>Moved social and peer support groups online (or dial </a:t>
            </a:r>
            <a:r>
              <a:rPr lang="en-US" dirty="0">
                <a:solidFill>
                  <a:srgbClr val="7030A0"/>
                </a:solidFill>
              </a:rPr>
              <a:t>in)</a:t>
            </a:r>
            <a:endParaRPr lang="en-US" sz="2800" dirty="0">
              <a:solidFill>
                <a:srgbClr val="7030A0"/>
              </a:solidFill>
              <a:latin typeface="Arial" panose="020B0604020202020204" pitchFamily="34" charset="0"/>
              <a:cs typeface="Arial" panose="020B0604020202020204" pitchFamily="34" charset="0"/>
            </a:endParaRPr>
          </a:p>
          <a:p>
            <a:pPr fontAlgn="base"/>
            <a:r>
              <a:rPr lang="en-US" sz="2800" dirty="0">
                <a:solidFill>
                  <a:srgbClr val="7030A0"/>
                </a:solidFill>
                <a:latin typeface="Arial" panose="020B0604020202020204" pitchFamily="34" charset="0"/>
                <a:cs typeface="Arial" panose="020B0604020202020204" pitchFamily="34" charset="0"/>
              </a:rPr>
              <a:t>Renewed focus on partnership working </a:t>
            </a:r>
          </a:p>
          <a:p>
            <a:pPr fontAlgn="base"/>
            <a:r>
              <a:rPr lang="en-US" dirty="0">
                <a:solidFill>
                  <a:srgbClr val="7030A0"/>
                </a:solidFill>
              </a:rPr>
              <a:t>Work to address issues around digital exclusion </a:t>
            </a:r>
          </a:p>
          <a:p>
            <a:pPr fontAlgn="base"/>
            <a:r>
              <a:rPr lang="en-US" sz="2800" dirty="0">
                <a:solidFill>
                  <a:srgbClr val="7030A0"/>
                </a:solidFill>
                <a:latin typeface="Arial" panose="020B0604020202020204" pitchFamily="34" charset="0"/>
                <a:cs typeface="Arial" panose="020B0604020202020204" pitchFamily="34" charset="0"/>
              </a:rPr>
              <a:t>Supported community response hubs </a:t>
            </a:r>
          </a:p>
          <a:p>
            <a:pPr fontAlgn="base"/>
            <a:r>
              <a:rPr lang="en-US" sz="2800" dirty="0">
                <a:solidFill>
                  <a:srgbClr val="7030A0"/>
                </a:solidFill>
                <a:latin typeface="Arial" panose="020B0604020202020204" pitchFamily="34" charset="0"/>
                <a:cs typeface="Arial" panose="020B0604020202020204" pitchFamily="34" charset="0"/>
              </a:rPr>
              <a:t>Supported Staff Wellbeing </a:t>
            </a:r>
          </a:p>
          <a:p>
            <a:pPr marL="0" indent="0" fontAlgn="base">
              <a:buNone/>
            </a:pPr>
            <a:endParaRPr lang="en-US" dirty="0">
              <a:solidFill>
                <a:srgbClr val="7030A0"/>
              </a:solidFill>
            </a:endParaRPr>
          </a:p>
          <a:p>
            <a:pPr marL="0" indent="0" fontAlgn="base">
              <a:buNone/>
            </a:pPr>
            <a:r>
              <a:rPr lang="en-US" sz="2800" dirty="0">
                <a:solidFill>
                  <a:srgbClr val="7030A0"/>
                </a:solidFill>
                <a:latin typeface="Arial" panose="020B0604020202020204" pitchFamily="34" charset="0"/>
                <a:cs typeface="Arial" panose="020B0604020202020204" pitchFamily="34" charset="0"/>
              </a:rPr>
              <a:t>We had the skills experience , networks and practical support to be able to quickly support those most in need. </a:t>
            </a:r>
          </a:p>
          <a:p>
            <a:endParaRPr lang="en-GB" dirty="0"/>
          </a:p>
        </p:txBody>
      </p:sp>
    </p:spTree>
    <p:extLst>
      <p:ext uri="{BB962C8B-B14F-4D97-AF65-F5344CB8AC3E}">
        <p14:creationId xmlns:p14="http://schemas.microsoft.com/office/powerpoint/2010/main" val="1996912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235B3-6053-45D5-A6C6-9539AA3BB8BA}"/>
              </a:ext>
            </a:extLst>
          </p:cNvPr>
          <p:cNvSpPr>
            <a:spLocks noGrp="1"/>
          </p:cNvSpPr>
          <p:nvPr>
            <p:ph type="title"/>
          </p:nvPr>
        </p:nvSpPr>
        <p:spPr/>
        <p:txBody>
          <a:bodyPr/>
          <a:lstStyle/>
          <a:p>
            <a:r>
              <a:rPr lang="en-GB" dirty="0">
                <a:solidFill>
                  <a:srgbClr val="00B0F0"/>
                </a:solidFill>
              </a:rPr>
              <a:t>Change of Needs </a:t>
            </a:r>
          </a:p>
        </p:txBody>
      </p:sp>
      <p:sp>
        <p:nvSpPr>
          <p:cNvPr id="3" name="Content Placeholder 2">
            <a:extLst>
              <a:ext uri="{FF2B5EF4-FFF2-40B4-BE49-F238E27FC236}">
                <a16:creationId xmlns:a16="http://schemas.microsoft.com/office/drawing/2014/main" id="{A9F4CD68-979F-4C87-8A2C-954669920635}"/>
              </a:ext>
            </a:extLst>
          </p:cNvPr>
          <p:cNvSpPr>
            <a:spLocks noGrp="1"/>
          </p:cNvSpPr>
          <p:nvPr>
            <p:ph idx="1"/>
          </p:nvPr>
        </p:nvSpPr>
        <p:spPr>
          <a:xfrm>
            <a:off x="678180" y="1690689"/>
            <a:ext cx="10835640" cy="5009513"/>
          </a:xfrm>
        </p:spPr>
        <p:txBody>
          <a:bodyPr>
            <a:normAutofit fontScale="85000" lnSpcReduction="10000"/>
          </a:bodyPr>
          <a:lstStyle/>
          <a:p>
            <a:pPr algn="l" fontAlgn="base"/>
            <a:r>
              <a:rPr lang="en-US" dirty="0">
                <a:solidFill>
                  <a:srgbClr val="333333"/>
                </a:solidFill>
                <a:latin typeface="Arial" panose="020B0604020202020204" pitchFamily="34" charset="0"/>
              </a:rPr>
              <a:t>Start of lockdown, focused on supporting with immediate welfare needs: </a:t>
            </a:r>
          </a:p>
          <a:p>
            <a:pPr lvl="1" fontAlgn="base"/>
            <a:r>
              <a:rPr lang="en-US" dirty="0">
                <a:solidFill>
                  <a:srgbClr val="333333"/>
                </a:solidFill>
                <a:latin typeface="Arial" panose="020B0604020202020204" pitchFamily="34" charset="0"/>
              </a:rPr>
              <a:t>practical or social care support</a:t>
            </a:r>
          </a:p>
          <a:p>
            <a:pPr lvl="1" fontAlgn="base"/>
            <a:r>
              <a:rPr lang="en-US" dirty="0">
                <a:solidFill>
                  <a:srgbClr val="333333"/>
                </a:solidFill>
                <a:latin typeface="Arial" panose="020B0604020202020204" pitchFamily="34" charset="0"/>
              </a:rPr>
              <a:t>dealing with financial challenges</a:t>
            </a:r>
          </a:p>
          <a:p>
            <a:pPr lvl="1" fontAlgn="base"/>
            <a:r>
              <a:rPr lang="en-US" dirty="0">
                <a:solidFill>
                  <a:srgbClr val="333333"/>
                </a:solidFill>
                <a:latin typeface="Arial" panose="020B0604020202020204" pitchFamily="34" charset="0"/>
              </a:rPr>
              <a:t>domestic abuse</a:t>
            </a:r>
          </a:p>
          <a:p>
            <a:pPr lvl="1" fontAlgn="base"/>
            <a:r>
              <a:rPr lang="en-US" dirty="0">
                <a:solidFill>
                  <a:srgbClr val="333333"/>
                </a:solidFill>
                <a:latin typeface="Arial" panose="020B0604020202020204" pitchFamily="34" charset="0"/>
              </a:rPr>
              <a:t>food parcels</a:t>
            </a:r>
          </a:p>
          <a:p>
            <a:pPr algn="l" fontAlgn="base"/>
            <a:r>
              <a:rPr lang="en-US" dirty="0">
                <a:solidFill>
                  <a:srgbClr val="333333"/>
                </a:solidFill>
                <a:latin typeface="Arial" panose="020B0604020202020204" pitchFamily="34" charset="0"/>
              </a:rPr>
              <a:t>More </a:t>
            </a:r>
            <a:r>
              <a:rPr lang="en-US" dirty="0">
                <a:solidFill>
                  <a:srgbClr val="333333"/>
                </a:solidFill>
              </a:rPr>
              <a:t>recently </a:t>
            </a:r>
            <a:r>
              <a:rPr lang="en-US" dirty="0">
                <a:solidFill>
                  <a:srgbClr val="333333"/>
                </a:solidFill>
                <a:latin typeface="Arial" panose="020B0604020202020204" pitchFamily="34" charset="0"/>
              </a:rPr>
              <a:t>, referral trends show more people needing support with : </a:t>
            </a:r>
          </a:p>
          <a:p>
            <a:pPr lvl="1" fontAlgn="base"/>
            <a:r>
              <a:rPr lang="en-US" dirty="0">
                <a:solidFill>
                  <a:srgbClr val="333333"/>
                </a:solidFill>
                <a:latin typeface="Arial" panose="020B0604020202020204" pitchFamily="34" charset="0"/>
              </a:rPr>
              <a:t>coping with depression and anxiety</a:t>
            </a:r>
          </a:p>
          <a:p>
            <a:pPr lvl="1" fontAlgn="base"/>
            <a:r>
              <a:rPr lang="en-US" dirty="0">
                <a:solidFill>
                  <a:srgbClr val="333333"/>
                </a:solidFill>
                <a:latin typeface="Arial" panose="020B0604020202020204" pitchFamily="34" charset="0"/>
              </a:rPr>
              <a:t>getting people back into work</a:t>
            </a:r>
          </a:p>
          <a:p>
            <a:pPr lvl="1" fontAlgn="base"/>
            <a:r>
              <a:rPr lang="en-US" dirty="0">
                <a:solidFill>
                  <a:srgbClr val="333333"/>
                </a:solidFill>
                <a:latin typeface="Arial" panose="020B0604020202020204" pitchFamily="34" charset="0"/>
              </a:rPr>
              <a:t>combatting loneliness </a:t>
            </a:r>
          </a:p>
          <a:p>
            <a:pPr lvl="1" fontAlgn="base"/>
            <a:r>
              <a:rPr lang="en-US" dirty="0">
                <a:solidFill>
                  <a:srgbClr val="333333"/>
                </a:solidFill>
                <a:latin typeface="Arial" panose="020B0604020202020204" pitchFamily="34" charset="0"/>
              </a:rPr>
              <a:t>Support to get online</a:t>
            </a:r>
          </a:p>
          <a:p>
            <a:pPr lvl="1" fontAlgn="base"/>
            <a:r>
              <a:rPr lang="en-US" dirty="0">
                <a:solidFill>
                  <a:srgbClr val="333333"/>
                </a:solidFill>
                <a:latin typeface="Arial" panose="020B0604020202020204" pitchFamily="34" charset="0"/>
              </a:rPr>
              <a:t>Access to alcohol &amp; substance misuse support.</a:t>
            </a:r>
          </a:p>
          <a:p>
            <a:pPr lvl="1" fontAlgn="base"/>
            <a:r>
              <a:rPr lang="en-US" dirty="0">
                <a:solidFill>
                  <a:srgbClr val="333333"/>
                </a:solidFill>
                <a:latin typeface="Arial" panose="020B0604020202020204" pitchFamily="34" charset="0"/>
              </a:rPr>
              <a:t>Access to self help resources and peer support</a:t>
            </a:r>
            <a:endParaRPr lang="en-US" b="0" i="0" dirty="0">
              <a:solidFill>
                <a:srgbClr val="333333"/>
              </a:solidFill>
              <a:effectLst/>
              <a:latin typeface="Arial" panose="020B0604020202020204" pitchFamily="34" charset="0"/>
            </a:endParaRPr>
          </a:p>
          <a:p>
            <a:pPr algn="l" fontAlgn="base"/>
            <a:r>
              <a:rPr lang="en-US" b="0" i="0" dirty="0">
                <a:solidFill>
                  <a:srgbClr val="333333"/>
                </a:solidFill>
                <a:effectLst/>
                <a:latin typeface="Arial" panose="020B0604020202020204" pitchFamily="34" charset="0"/>
              </a:rPr>
              <a:t>We are still using all of our tools and skills to do this; connecting people, building relationships, letting people talk about what they need and want right now</a:t>
            </a:r>
            <a:r>
              <a:rPr lang="en-US" dirty="0">
                <a:solidFill>
                  <a:srgbClr val="333333"/>
                </a:solidFill>
                <a:latin typeface="Arial" panose="020B0604020202020204" pitchFamily="34" charset="0"/>
              </a:rPr>
              <a:t>. </a:t>
            </a:r>
            <a:endParaRPr lang="en-US" b="0" i="0" dirty="0">
              <a:solidFill>
                <a:srgbClr val="333333"/>
              </a:solidFill>
              <a:effectLst/>
              <a:latin typeface="Arial" panose="020B0604020202020204" pitchFamily="34" charset="0"/>
            </a:endParaRPr>
          </a:p>
        </p:txBody>
      </p:sp>
    </p:spTree>
    <p:extLst>
      <p:ext uri="{BB962C8B-B14F-4D97-AF65-F5344CB8AC3E}">
        <p14:creationId xmlns:p14="http://schemas.microsoft.com/office/powerpoint/2010/main" val="3330757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53733-1B4E-4970-99CE-9F243CFDBA9C}"/>
              </a:ext>
            </a:extLst>
          </p:cNvPr>
          <p:cNvSpPr>
            <a:spLocks noGrp="1"/>
          </p:cNvSpPr>
          <p:nvPr>
            <p:ph type="title"/>
          </p:nvPr>
        </p:nvSpPr>
        <p:spPr>
          <a:xfrm>
            <a:off x="838200" y="365126"/>
            <a:ext cx="9880600" cy="1325563"/>
          </a:xfrm>
        </p:spPr>
        <p:txBody>
          <a:bodyPr/>
          <a:lstStyle/>
          <a:p>
            <a:r>
              <a:rPr lang="en-GB" dirty="0">
                <a:solidFill>
                  <a:srgbClr val="7030A0"/>
                </a:solidFill>
              </a:rPr>
              <a:t>Key Craven Partners for Mental Wellbeing </a:t>
            </a:r>
          </a:p>
        </p:txBody>
      </p:sp>
      <p:sp>
        <p:nvSpPr>
          <p:cNvPr id="3" name="Content Placeholder 2">
            <a:extLst>
              <a:ext uri="{FF2B5EF4-FFF2-40B4-BE49-F238E27FC236}">
                <a16:creationId xmlns:a16="http://schemas.microsoft.com/office/drawing/2014/main" id="{E8A2A46D-211A-425B-9486-3D22516FD835}"/>
              </a:ext>
            </a:extLst>
          </p:cNvPr>
          <p:cNvSpPr>
            <a:spLocks noGrp="1"/>
          </p:cNvSpPr>
          <p:nvPr>
            <p:ph idx="1"/>
          </p:nvPr>
        </p:nvSpPr>
        <p:spPr>
          <a:xfrm>
            <a:off x="863600" y="1690689"/>
            <a:ext cx="5735320" cy="5167311"/>
          </a:xfrm>
        </p:spPr>
        <p:txBody>
          <a:bodyPr>
            <a:normAutofit fontScale="77500" lnSpcReduction="20000"/>
          </a:bodyPr>
          <a:lstStyle/>
          <a:p>
            <a:pPr>
              <a:buFont typeface="Wingdings" panose="05000000000000000000" pitchFamily="2" charset="2"/>
              <a:buChar char="ü"/>
            </a:pPr>
            <a:r>
              <a:rPr lang="en-GB" dirty="0">
                <a:solidFill>
                  <a:schemeClr val="accent1">
                    <a:lumMod val="75000"/>
                  </a:schemeClr>
                </a:solidFill>
              </a:rPr>
              <a:t>Pioneer Projects </a:t>
            </a:r>
          </a:p>
          <a:p>
            <a:pPr>
              <a:buFont typeface="Wingdings" panose="05000000000000000000" pitchFamily="2" charset="2"/>
              <a:buChar char="ü"/>
            </a:pPr>
            <a:r>
              <a:rPr lang="en-GB" dirty="0">
                <a:solidFill>
                  <a:schemeClr val="accent1">
                    <a:lumMod val="75000"/>
                  </a:schemeClr>
                </a:solidFill>
              </a:rPr>
              <a:t>My Wellbeing College </a:t>
            </a:r>
          </a:p>
          <a:p>
            <a:pPr>
              <a:buFont typeface="Wingdings" panose="05000000000000000000" pitchFamily="2" charset="2"/>
              <a:buChar char="ü"/>
            </a:pPr>
            <a:r>
              <a:rPr lang="en-GB" dirty="0">
                <a:solidFill>
                  <a:schemeClr val="accent1">
                    <a:lumMod val="75000"/>
                  </a:schemeClr>
                </a:solidFill>
              </a:rPr>
              <a:t>Peer Talk </a:t>
            </a:r>
          </a:p>
          <a:p>
            <a:pPr>
              <a:buFont typeface="Wingdings" panose="05000000000000000000" pitchFamily="2" charset="2"/>
              <a:buChar char="ü"/>
            </a:pPr>
            <a:r>
              <a:rPr lang="en-GB" dirty="0">
                <a:solidFill>
                  <a:schemeClr val="accent1">
                    <a:lumMod val="75000"/>
                  </a:schemeClr>
                </a:solidFill>
              </a:rPr>
              <a:t>Age UK North Craven </a:t>
            </a:r>
          </a:p>
          <a:p>
            <a:pPr>
              <a:buFont typeface="Wingdings" panose="05000000000000000000" pitchFamily="2" charset="2"/>
              <a:buChar char="ü"/>
            </a:pPr>
            <a:r>
              <a:rPr lang="en-GB" dirty="0">
                <a:solidFill>
                  <a:schemeClr val="accent1">
                    <a:lumMod val="75000"/>
                  </a:schemeClr>
                </a:solidFill>
              </a:rPr>
              <a:t>Age UK South Craven</a:t>
            </a:r>
          </a:p>
          <a:p>
            <a:pPr>
              <a:buFont typeface="Wingdings" panose="05000000000000000000" pitchFamily="2" charset="2"/>
              <a:buChar char="ü"/>
            </a:pPr>
            <a:r>
              <a:rPr lang="en-GB" dirty="0">
                <a:solidFill>
                  <a:schemeClr val="accent1">
                    <a:lumMod val="75000"/>
                  </a:schemeClr>
                </a:solidFill>
              </a:rPr>
              <a:t>Skipton Step into Action </a:t>
            </a:r>
          </a:p>
          <a:p>
            <a:pPr>
              <a:buFont typeface="Wingdings" panose="05000000000000000000" pitchFamily="2" charset="2"/>
              <a:buChar char="ü"/>
            </a:pPr>
            <a:r>
              <a:rPr lang="en-GB" dirty="0">
                <a:solidFill>
                  <a:schemeClr val="accent1">
                    <a:lumMod val="75000"/>
                  </a:schemeClr>
                </a:solidFill>
              </a:rPr>
              <a:t>Living Well (NYCC)</a:t>
            </a:r>
          </a:p>
          <a:p>
            <a:pPr>
              <a:buFont typeface="Wingdings" panose="05000000000000000000" pitchFamily="2" charset="2"/>
              <a:buChar char="ü"/>
            </a:pPr>
            <a:r>
              <a:rPr lang="en-GB" dirty="0">
                <a:solidFill>
                  <a:schemeClr val="accent1">
                    <a:lumMod val="75000"/>
                  </a:schemeClr>
                </a:solidFill>
              </a:rPr>
              <a:t>Champions Show the Way </a:t>
            </a:r>
          </a:p>
          <a:p>
            <a:pPr>
              <a:buFont typeface="Wingdings" panose="05000000000000000000" pitchFamily="2" charset="2"/>
              <a:buChar char="ü"/>
            </a:pPr>
            <a:r>
              <a:rPr lang="en-GB" dirty="0">
                <a:solidFill>
                  <a:schemeClr val="accent1">
                    <a:lumMod val="75000"/>
                  </a:schemeClr>
                </a:solidFill>
              </a:rPr>
              <a:t>Adult Skills and Learning (NYCC)</a:t>
            </a:r>
          </a:p>
          <a:p>
            <a:pPr>
              <a:buFont typeface="Wingdings" panose="05000000000000000000" pitchFamily="2" charset="2"/>
              <a:buChar char="ü"/>
            </a:pPr>
            <a:r>
              <a:rPr lang="en-GB" dirty="0">
                <a:solidFill>
                  <a:schemeClr val="accent1">
                    <a:lumMod val="75000"/>
                  </a:schemeClr>
                </a:solidFill>
              </a:rPr>
              <a:t>SELFA </a:t>
            </a:r>
          </a:p>
          <a:p>
            <a:pPr>
              <a:buFont typeface="Wingdings" panose="05000000000000000000" pitchFamily="2" charset="2"/>
              <a:buChar char="ü"/>
            </a:pPr>
            <a:r>
              <a:rPr lang="en-GB" dirty="0">
                <a:solidFill>
                  <a:schemeClr val="accent1">
                    <a:lumMod val="75000"/>
                  </a:schemeClr>
                </a:solidFill>
              </a:rPr>
              <a:t>Settle Hub</a:t>
            </a:r>
          </a:p>
          <a:p>
            <a:pPr>
              <a:buFont typeface="Wingdings" panose="05000000000000000000" pitchFamily="2" charset="2"/>
              <a:buChar char="ü"/>
            </a:pPr>
            <a:r>
              <a:rPr lang="en-GB" dirty="0">
                <a:solidFill>
                  <a:schemeClr val="accent1">
                    <a:lumMod val="75000"/>
                  </a:schemeClr>
                </a:solidFill>
              </a:rPr>
              <a:t>Compass </a:t>
            </a:r>
          </a:p>
          <a:p>
            <a:pPr>
              <a:buFont typeface="Wingdings" panose="05000000000000000000" pitchFamily="2" charset="2"/>
              <a:buChar char="ü"/>
            </a:pPr>
            <a:r>
              <a:rPr lang="en-GB" dirty="0">
                <a:solidFill>
                  <a:schemeClr val="accent1">
                    <a:lumMod val="75000"/>
                  </a:schemeClr>
                </a:solidFill>
              </a:rPr>
              <a:t>Relate </a:t>
            </a:r>
          </a:p>
          <a:p>
            <a:pPr>
              <a:buFont typeface="Wingdings" panose="05000000000000000000" pitchFamily="2" charset="2"/>
              <a:buChar char="ü"/>
            </a:pPr>
            <a:r>
              <a:rPr lang="en-GB" dirty="0">
                <a:solidFill>
                  <a:schemeClr val="accent1">
                    <a:lumMod val="75000"/>
                  </a:schemeClr>
                </a:solidFill>
              </a:rPr>
              <a:t>Cruse Bereavement </a:t>
            </a:r>
          </a:p>
          <a:p>
            <a:pPr>
              <a:buFont typeface="Wingdings" panose="05000000000000000000" pitchFamily="2" charset="2"/>
              <a:buChar char="ü"/>
            </a:pPr>
            <a:endParaRPr lang="en-GB" dirty="0">
              <a:solidFill>
                <a:schemeClr val="accent1">
                  <a:lumMod val="75000"/>
                </a:schemeClr>
              </a:solidFill>
            </a:endParaRPr>
          </a:p>
        </p:txBody>
      </p:sp>
      <p:sp>
        <p:nvSpPr>
          <p:cNvPr id="4" name="Content Placeholder 2">
            <a:extLst>
              <a:ext uri="{FF2B5EF4-FFF2-40B4-BE49-F238E27FC236}">
                <a16:creationId xmlns:a16="http://schemas.microsoft.com/office/drawing/2014/main" id="{862821EC-49A5-4869-A764-90FB5B1522FC}"/>
              </a:ext>
            </a:extLst>
          </p:cNvPr>
          <p:cNvSpPr txBox="1">
            <a:spLocks/>
          </p:cNvSpPr>
          <p:nvPr/>
        </p:nvSpPr>
        <p:spPr>
          <a:xfrm>
            <a:off x="6852920" y="1690689"/>
            <a:ext cx="5735320" cy="48698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endParaRPr lang="en-GB" dirty="0">
              <a:solidFill>
                <a:schemeClr val="accent1">
                  <a:lumMod val="75000"/>
                </a:schemeClr>
              </a:solidFill>
            </a:endParaRPr>
          </a:p>
        </p:txBody>
      </p:sp>
      <p:sp>
        <p:nvSpPr>
          <p:cNvPr id="7" name="Content Placeholder 2">
            <a:extLst>
              <a:ext uri="{FF2B5EF4-FFF2-40B4-BE49-F238E27FC236}">
                <a16:creationId xmlns:a16="http://schemas.microsoft.com/office/drawing/2014/main" id="{1E30C697-2B9D-4175-B61B-88C0D152330C}"/>
              </a:ext>
            </a:extLst>
          </p:cNvPr>
          <p:cNvSpPr txBox="1">
            <a:spLocks/>
          </p:cNvSpPr>
          <p:nvPr/>
        </p:nvSpPr>
        <p:spPr>
          <a:xfrm>
            <a:off x="8945880" y="4689476"/>
            <a:ext cx="3246120" cy="48698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u="sng" dirty="0">
                <a:solidFill>
                  <a:srgbClr val="FF0000"/>
                </a:solidFill>
              </a:rPr>
              <a:t>First Response </a:t>
            </a:r>
          </a:p>
          <a:p>
            <a:pPr marL="0" indent="0">
              <a:buNone/>
            </a:pPr>
            <a:r>
              <a:rPr lang="en-GB" b="1" u="sng" dirty="0">
                <a:solidFill>
                  <a:srgbClr val="FF0000"/>
                </a:solidFill>
              </a:rPr>
              <a:t>24 hour crisis help line</a:t>
            </a:r>
          </a:p>
          <a:p>
            <a:pPr marL="0" indent="0">
              <a:buNone/>
            </a:pPr>
            <a:r>
              <a:rPr lang="en-GB" b="1" u="sng" dirty="0">
                <a:solidFill>
                  <a:srgbClr val="FF0000"/>
                </a:solidFill>
              </a:rPr>
              <a:t>01274 221181</a:t>
            </a:r>
          </a:p>
        </p:txBody>
      </p:sp>
    </p:spTree>
    <p:extLst>
      <p:ext uri="{BB962C8B-B14F-4D97-AF65-F5344CB8AC3E}">
        <p14:creationId xmlns:p14="http://schemas.microsoft.com/office/powerpoint/2010/main" val="1193478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2C77D-8C9F-4223-844F-D8574E872919}"/>
              </a:ext>
            </a:extLst>
          </p:cNvPr>
          <p:cNvSpPr>
            <a:spLocks noGrp="1"/>
          </p:cNvSpPr>
          <p:nvPr>
            <p:ph type="title"/>
          </p:nvPr>
        </p:nvSpPr>
        <p:spPr/>
        <p:txBody>
          <a:bodyPr/>
          <a:lstStyle/>
          <a:p>
            <a:r>
              <a:rPr lang="en-GB" dirty="0">
                <a:solidFill>
                  <a:srgbClr val="7030A0"/>
                </a:solidFill>
              </a:rPr>
              <a:t>Online Mental Health Support</a:t>
            </a:r>
          </a:p>
        </p:txBody>
      </p:sp>
      <p:sp>
        <p:nvSpPr>
          <p:cNvPr id="3" name="Content Placeholder 2">
            <a:extLst>
              <a:ext uri="{FF2B5EF4-FFF2-40B4-BE49-F238E27FC236}">
                <a16:creationId xmlns:a16="http://schemas.microsoft.com/office/drawing/2014/main" id="{06F464E0-A036-4FFE-8124-90640FE140AF}"/>
              </a:ext>
            </a:extLst>
          </p:cNvPr>
          <p:cNvSpPr>
            <a:spLocks noGrp="1"/>
          </p:cNvSpPr>
          <p:nvPr>
            <p:ph idx="1"/>
          </p:nvPr>
        </p:nvSpPr>
        <p:spPr/>
        <p:txBody>
          <a:bodyPr/>
          <a:lstStyle/>
          <a:p>
            <a:pPr>
              <a:buFont typeface="Wingdings" panose="05000000000000000000" pitchFamily="2" charset="2"/>
              <a:buChar char="ü"/>
            </a:pPr>
            <a:r>
              <a:rPr lang="en-GB" dirty="0">
                <a:solidFill>
                  <a:schemeClr val="accent1">
                    <a:lumMod val="75000"/>
                  </a:schemeClr>
                </a:solidFill>
              </a:rPr>
              <a:t>QWELL – adult counselling </a:t>
            </a:r>
          </a:p>
          <a:p>
            <a:pPr>
              <a:buFont typeface="Wingdings" panose="05000000000000000000" pitchFamily="2" charset="2"/>
              <a:buChar char="ü"/>
            </a:pPr>
            <a:r>
              <a:rPr lang="en-GB" dirty="0">
                <a:solidFill>
                  <a:schemeClr val="accent1">
                    <a:lumMod val="75000"/>
                  </a:schemeClr>
                </a:solidFill>
              </a:rPr>
              <a:t>KOOTH – children’s counselling </a:t>
            </a:r>
          </a:p>
          <a:p>
            <a:pPr>
              <a:buFont typeface="Wingdings" panose="05000000000000000000" pitchFamily="2" charset="2"/>
              <a:buChar char="ü"/>
            </a:pPr>
            <a:r>
              <a:rPr lang="en-GB" dirty="0">
                <a:solidFill>
                  <a:schemeClr val="accent1">
                    <a:lumMod val="75000"/>
                  </a:schemeClr>
                </a:solidFill>
              </a:rPr>
              <a:t>Headspace </a:t>
            </a:r>
          </a:p>
          <a:p>
            <a:pPr>
              <a:buFont typeface="Wingdings" panose="05000000000000000000" pitchFamily="2" charset="2"/>
              <a:buChar char="ü"/>
            </a:pPr>
            <a:r>
              <a:rPr lang="en-GB" dirty="0">
                <a:solidFill>
                  <a:schemeClr val="accent1">
                    <a:lumMod val="75000"/>
                  </a:schemeClr>
                </a:solidFill>
              </a:rPr>
              <a:t>Buzz – Compass </a:t>
            </a:r>
            <a:r>
              <a:rPr lang="en-US" dirty="0">
                <a:solidFill>
                  <a:schemeClr val="accent1">
                    <a:lumMod val="75000"/>
                  </a:schemeClr>
                </a:solidFill>
              </a:rPr>
              <a:t>text service</a:t>
            </a:r>
          </a:p>
          <a:p>
            <a:pPr>
              <a:buFont typeface="Wingdings" panose="05000000000000000000" pitchFamily="2" charset="2"/>
              <a:buChar char="ü"/>
            </a:pPr>
            <a:r>
              <a:rPr lang="en-US" dirty="0">
                <a:solidFill>
                  <a:schemeClr val="accent1">
                    <a:lumMod val="75000"/>
                  </a:schemeClr>
                </a:solidFill>
              </a:rPr>
              <a:t>MIND </a:t>
            </a:r>
          </a:p>
          <a:p>
            <a:pPr>
              <a:buFont typeface="Wingdings" panose="05000000000000000000" pitchFamily="2" charset="2"/>
              <a:buChar char="ü"/>
            </a:pPr>
            <a:r>
              <a:rPr lang="en-US" dirty="0">
                <a:solidFill>
                  <a:schemeClr val="accent1">
                    <a:lumMod val="75000"/>
                  </a:schemeClr>
                </a:solidFill>
              </a:rPr>
              <a:t>GR8 MINDS</a:t>
            </a:r>
          </a:p>
        </p:txBody>
      </p:sp>
      <p:pic>
        <p:nvPicPr>
          <p:cNvPr id="1026" name="Picture 2" descr="See the source image">
            <a:extLst>
              <a:ext uri="{FF2B5EF4-FFF2-40B4-BE49-F238E27FC236}">
                <a16:creationId xmlns:a16="http://schemas.microsoft.com/office/drawing/2014/main" id="{6F9A6865-07CD-4411-B5B5-89750ACE4E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0800" y="2987993"/>
            <a:ext cx="3962400" cy="3076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2026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F88E7-6A65-42FB-ACFE-F6BF6869B40F}"/>
              </a:ext>
            </a:extLst>
          </p:cNvPr>
          <p:cNvSpPr>
            <a:spLocks noGrp="1"/>
          </p:cNvSpPr>
          <p:nvPr>
            <p:ph type="title"/>
          </p:nvPr>
        </p:nvSpPr>
        <p:spPr/>
        <p:txBody>
          <a:bodyPr/>
          <a:lstStyle/>
          <a:p>
            <a:r>
              <a:rPr lang="en-GB" dirty="0">
                <a:solidFill>
                  <a:schemeClr val="tx1"/>
                </a:solidFill>
              </a:rPr>
              <a:t>Craven Team Contacts </a:t>
            </a:r>
          </a:p>
        </p:txBody>
      </p:sp>
      <p:sp>
        <p:nvSpPr>
          <p:cNvPr id="3" name="Content Placeholder 2">
            <a:extLst>
              <a:ext uri="{FF2B5EF4-FFF2-40B4-BE49-F238E27FC236}">
                <a16:creationId xmlns:a16="http://schemas.microsoft.com/office/drawing/2014/main" id="{CFF0EF1B-F507-40C6-95E5-E00E1115A5AC}"/>
              </a:ext>
            </a:extLst>
          </p:cNvPr>
          <p:cNvSpPr>
            <a:spLocks noGrp="1"/>
          </p:cNvSpPr>
          <p:nvPr>
            <p:ph idx="1"/>
          </p:nvPr>
        </p:nvSpPr>
        <p:spPr/>
        <p:txBody>
          <a:bodyPr/>
          <a:lstStyle/>
          <a:p>
            <a:endParaRPr lang="en-GB" dirty="0"/>
          </a:p>
          <a:p>
            <a:pPr marL="0" indent="0">
              <a:buNone/>
            </a:pPr>
            <a:endParaRPr lang="en-GB" dirty="0">
              <a:solidFill>
                <a:schemeClr val="tx1"/>
              </a:solidFill>
            </a:endParaRPr>
          </a:p>
        </p:txBody>
      </p:sp>
      <p:graphicFrame>
        <p:nvGraphicFramePr>
          <p:cNvPr id="4" name="Table 3">
            <a:extLst>
              <a:ext uri="{FF2B5EF4-FFF2-40B4-BE49-F238E27FC236}">
                <a16:creationId xmlns:a16="http://schemas.microsoft.com/office/drawing/2014/main" id="{DC179F2B-49A6-4C4D-A31C-E44C96C433D0}"/>
              </a:ext>
            </a:extLst>
          </p:cNvPr>
          <p:cNvGraphicFramePr>
            <a:graphicFrameLocks noGrp="1"/>
          </p:cNvGraphicFramePr>
          <p:nvPr>
            <p:extLst>
              <p:ext uri="{D42A27DB-BD31-4B8C-83A1-F6EECF244321}">
                <p14:modId xmlns:p14="http://schemas.microsoft.com/office/powerpoint/2010/main" val="1472057633"/>
              </p:ext>
            </p:extLst>
          </p:nvPr>
        </p:nvGraphicFramePr>
        <p:xfrm>
          <a:off x="923925" y="1336518"/>
          <a:ext cx="9172575" cy="2133600"/>
        </p:xfrm>
        <a:graphic>
          <a:graphicData uri="http://schemas.openxmlformats.org/drawingml/2006/table">
            <a:tbl>
              <a:tblPr>
                <a:tableStyleId>{5C22544A-7EE6-4342-B048-85BDC9FD1C3A}</a:tableStyleId>
              </a:tblPr>
              <a:tblGrid>
                <a:gridCol w="3067839">
                  <a:extLst>
                    <a:ext uri="{9D8B030D-6E8A-4147-A177-3AD203B41FA5}">
                      <a16:colId xmlns:a16="http://schemas.microsoft.com/office/drawing/2014/main" val="1723370187"/>
                    </a:ext>
                  </a:extLst>
                </a:gridCol>
                <a:gridCol w="6104736">
                  <a:extLst>
                    <a:ext uri="{9D8B030D-6E8A-4147-A177-3AD203B41FA5}">
                      <a16:colId xmlns:a16="http://schemas.microsoft.com/office/drawing/2014/main" val="1249794577"/>
                    </a:ext>
                  </a:extLst>
                </a:gridCol>
              </a:tblGrid>
              <a:tr h="242856">
                <a:tc>
                  <a:txBody>
                    <a:bodyPr/>
                    <a:lstStyle/>
                    <a:p>
                      <a:pPr>
                        <a:lnSpc>
                          <a:spcPct val="100000"/>
                        </a:lnSpc>
                        <a:spcAft>
                          <a:spcPts val="800"/>
                        </a:spcAft>
                      </a:pPr>
                      <a:r>
                        <a:rPr lang="en-GB" sz="2000" b="1" dirty="0">
                          <a:effectLst/>
                        </a:rPr>
                        <a:t>GP Practice</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tc>
                  <a:txBody>
                    <a:bodyPr/>
                    <a:lstStyle/>
                    <a:p>
                      <a:pPr>
                        <a:lnSpc>
                          <a:spcPct val="100000"/>
                        </a:lnSpc>
                        <a:spcAft>
                          <a:spcPts val="800"/>
                        </a:spcAft>
                      </a:pPr>
                      <a:r>
                        <a:rPr lang="en-GB" sz="2000" b="1" dirty="0">
                          <a:effectLst/>
                        </a:rPr>
                        <a:t>Social Prescriber (Adults Team) </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extLst>
                  <a:ext uri="{0D108BD9-81ED-4DB2-BD59-A6C34878D82A}">
                    <a16:rowId xmlns:a16="http://schemas.microsoft.com/office/drawing/2014/main" val="693979484"/>
                  </a:ext>
                </a:extLst>
              </a:tr>
              <a:tr h="242856">
                <a:tc>
                  <a:txBody>
                    <a:bodyPr/>
                    <a:lstStyle/>
                    <a:p>
                      <a:pPr>
                        <a:lnSpc>
                          <a:spcPct val="100000"/>
                        </a:lnSpc>
                        <a:spcAft>
                          <a:spcPts val="800"/>
                        </a:spcAft>
                      </a:pPr>
                      <a:r>
                        <a:rPr lang="en-GB" sz="2000" b="0" dirty="0" err="1">
                          <a:effectLst/>
                        </a:rPr>
                        <a:t>Townhead</a:t>
                      </a:r>
                      <a:r>
                        <a:rPr lang="en-GB" sz="2000" b="0" dirty="0">
                          <a:effectLst/>
                        </a:rPr>
                        <a:t> Surgery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tc>
                  <a:txBody>
                    <a:bodyPr/>
                    <a:lstStyle/>
                    <a:p>
                      <a:pPr>
                        <a:lnSpc>
                          <a:spcPct val="100000"/>
                        </a:lnSpc>
                        <a:spcAft>
                          <a:spcPts val="800"/>
                        </a:spcAft>
                      </a:pPr>
                      <a:r>
                        <a:rPr lang="en-GB" sz="2000" b="0" dirty="0">
                          <a:effectLst/>
                        </a:rPr>
                        <a:t>Emma Taylor  </a:t>
                      </a:r>
                      <a:r>
                        <a:rPr lang="en-GB" sz="2000" b="0" u="sng" dirty="0">
                          <a:effectLst/>
                          <a:uFill>
                            <a:solidFill>
                              <a:srgbClr val="000000"/>
                            </a:solidFill>
                          </a:uFill>
                          <a:hlinkClick r:id="rId2"/>
                        </a:rPr>
                        <a:t>emma.taylor42@nhs.net</a:t>
                      </a:r>
                      <a:r>
                        <a:rPr lang="en-GB" sz="2000" b="0" dirty="0">
                          <a:effectLst/>
                        </a:rPr>
                        <a:t>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extLst>
                  <a:ext uri="{0D108BD9-81ED-4DB2-BD59-A6C34878D82A}">
                    <a16:rowId xmlns:a16="http://schemas.microsoft.com/office/drawing/2014/main" val="3542018490"/>
                  </a:ext>
                </a:extLst>
              </a:tr>
              <a:tr h="242856">
                <a:tc>
                  <a:txBody>
                    <a:bodyPr/>
                    <a:lstStyle/>
                    <a:p>
                      <a:pPr>
                        <a:lnSpc>
                          <a:spcPct val="100000"/>
                        </a:lnSpc>
                        <a:spcAft>
                          <a:spcPts val="800"/>
                        </a:spcAft>
                      </a:pPr>
                      <a:r>
                        <a:rPr lang="en-GB" sz="2000" b="0" dirty="0" err="1">
                          <a:effectLst/>
                        </a:rPr>
                        <a:t>Dyneley</a:t>
                      </a:r>
                      <a:r>
                        <a:rPr lang="en-GB" sz="2000" b="0" dirty="0">
                          <a:effectLst/>
                        </a:rPr>
                        <a:t> House Surgery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tc>
                  <a:txBody>
                    <a:bodyPr/>
                    <a:lstStyle/>
                    <a:p>
                      <a:pPr>
                        <a:lnSpc>
                          <a:spcPct val="100000"/>
                        </a:lnSpc>
                        <a:spcAft>
                          <a:spcPts val="800"/>
                        </a:spcAft>
                      </a:pPr>
                      <a:r>
                        <a:rPr lang="en-GB" sz="2000" b="0" dirty="0">
                          <a:effectLst/>
                        </a:rPr>
                        <a:t>Emma Taylor &amp; Mel </a:t>
                      </a:r>
                      <a:r>
                        <a:rPr lang="en-GB" sz="2000" b="0" dirty="0" err="1">
                          <a:effectLst/>
                        </a:rPr>
                        <a:t>Blott</a:t>
                      </a:r>
                      <a:r>
                        <a:rPr lang="en-GB" sz="2000" b="0" dirty="0">
                          <a:effectLst/>
                        </a:rPr>
                        <a:t> </a:t>
                      </a:r>
                      <a:r>
                        <a:rPr lang="en-GB" sz="2000" b="0" u="sng" dirty="0">
                          <a:effectLst/>
                          <a:uFill>
                            <a:solidFill>
                              <a:srgbClr val="000000"/>
                            </a:solidFill>
                          </a:uFill>
                          <a:hlinkClick r:id="rId3"/>
                        </a:rPr>
                        <a:t>melanie.blott@bradford.nhs.u</a:t>
                      </a:r>
                      <a:r>
                        <a:rPr lang="en-GB" sz="1800" b="0" u="sng" dirty="0">
                          <a:effectLst/>
                          <a:uFill>
                            <a:solidFill>
                              <a:srgbClr val="000000"/>
                            </a:solidFill>
                          </a:uFill>
                          <a:hlinkClick r:id="rId3"/>
                        </a:rPr>
                        <a:t>k</a:t>
                      </a:r>
                      <a:r>
                        <a:rPr lang="en-GB" sz="2000" b="0" dirty="0">
                          <a:effectLst/>
                        </a:rPr>
                        <a:t>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extLst>
                  <a:ext uri="{0D108BD9-81ED-4DB2-BD59-A6C34878D82A}">
                    <a16:rowId xmlns:a16="http://schemas.microsoft.com/office/drawing/2014/main" val="332369405"/>
                  </a:ext>
                </a:extLst>
              </a:tr>
              <a:tr h="242856">
                <a:tc>
                  <a:txBody>
                    <a:bodyPr/>
                    <a:lstStyle/>
                    <a:p>
                      <a:pPr>
                        <a:lnSpc>
                          <a:spcPct val="100000"/>
                        </a:lnSpc>
                        <a:spcAft>
                          <a:spcPts val="800"/>
                        </a:spcAft>
                      </a:pPr>
                      <a:r>
                        <a:rPr lang="en-GB" sz="2000" b="0" dirty="0" err="1">
                          <a:effectLst/>
                        </a:rPr>
                        <a:t>Grassington</a:t>
                      </a:r>
                      <a:r>
                        <a:rPr lang="en-GB" sz="2000" b="0" dirty="0">
                          <a:effectLst/>
                        </a:rPr>
                        <a:t> Medical Centre</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tc>
                  <a:txBody>
                    <a:bodyPr/>
                    <a:lstStyle/>
                    <a:p>
                      <a:pPr>
                        <a:lnSpc>
                          <a:spcPct val="100000"/>
                        </a:lnSpc>
                        <a:spcAft>
                          <a:spcPts val="800"/>
                        </a:spcAft>
                      </a:pPr>
                      <a:r>
                        <a:rPr lang="en-GB" sz="2000" b="0">
                          <a:effectLst/>
                        </a:rPr>
                        <a:t>Mel Blott </a:t>
                      </a:r>
                      <a:endParaRPr lang="en-GB" sz="1800" b="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extLst>
                  <a:ext uri="{0D108BD9-81ED-4DB2-BD59-A6C34878D82A}">
                    <a16:rowId xmlns:a16="http://schemas.microsoft.com/office/drawing/2014/main" val="1806253739"/>
                  </a:ext>
                </a:extLst>
              </a:tr>
              <a:tr h="242856">
                <a:tc>
                  <a:txBody>
                    <a:bodyPr/>
                    <a:lstStyle/>
                    <a:p>
                      <a:pPr>
                        <a:lnSpc>
                          <a:spcPct val="100000"/>
                        </a:lnSpc>
                        <a:spcAft>
                          <a:spcPts val="800"/>
                        </a:spcAft>
                      </a:pPr>
                      <a:r>
                        <a:rPr lang="en-GB" sz="2000" b="0" dirty="0" err="1">
                          <a:effectLst/>
                        </a:rPr>
                        <a:t>Addingham</a:t>
                      </a:r>
                      <a:r>
                        <a:rPr lang="en-GB" sz="2000" b="0" dirty="0">
                          <a:effectLst/>
                        </a:rPr>
                        <a:t> Medical Centre</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tc>
                  <a:txBody>
                    <a:bodyPr/>
                    <a:lstStyle/>
                    <a:p>
                      <a:pPr>
                        <a:lnSpc>
                          <a:spcPct val="100000"/>
                        </a:lnSpc>
                        <a:spcAft>
                          <a:spcPts val="800"/>
                        </a:spcAft>
                      </a:pPr>
                      <a:r>
                        <a:rPr lang="en-GB" sz="2000" b="0">
                          <a:effectLst/>
                        </a:rPr>
                        <a:t>Sue Moorchild </a:t>
                      </a:r>
                      <a:r>
                        <a:rPr lang="en-GB" sz="2000" b="0" u="sng">
                          <a:effectLst/>
                          <a:uFill>
                            <a:solidFill>
                              <a:srgbClr val="000000"/>
                            </a:solidFill>
                          </a:uFill>
                          <a:hlinkClick r:id="rId4"/>
                        </a:rPr>
                        <a:t>sue.moorchild@bradford.nhs.uk</a:t>
                      </a:r>
                      <a:r>
                        <a:rPr lang="en-GB" sz="2000" b="0">
                          <a:effectLst/>
                        </a:rPr>
                        <a:t> </a:t>
                      </a:r>
                      <a:endParaRPr lang="en-GB" sz="1800" b="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extLst>
                  <a:ext uri="{0D108BD9-81ED-4DB2-BD59-A6C34878D82A}">
                    <a16:rowId xmlns:a16="http://schemas.microsoft.com/office/drawing/2014/main" val="3049056962"/>
                  </a:ext>
                </a:extLst>
              </a:tr>
              <a:tr h="242856">
                <a:tc>
                  <a:txBody>
                    <a:bodyPr/>
                    <a:lstStyle/>
                    <a:p>
                      <a:pPr>
                        <a:lnSpc>
                          <a:spcPct val="100000"/>
                        </a:lnSpc>
                        <a:spcAft>
                          <a:spcPts val="800"/>
                        </a:spcAft>
                      </a:pPr>
                      <a:r>
                        <a:rPr lang="en-GB" sz="2000" b="0" dirty="0">
                          <a:effectLst/>
                          <a:latin typeface="Calibri" panose="020F0502020204030204" pitchFamily="34" charset="0"/>
                          <a:ea typeface="Calibri" panose="020F0502020204030204" pitchFamily="34" charset="0"/>
                          <a:cs typeface="Times New Roman" panose="02020603050405020304" pitchFamily="18" charset="0"/>
                        </a:rPr>
                        <a:t>Fisher Medical Centre</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tc>
                  <a:txBody>
                    <a:bodyPr/>
                    <a:lstStyle/>
                    <a:p>
                      <a:pPr>
                        <a:lnSpc>
                          <a:spcPct val="100000"/>
                        </a:lnSpc>
                        <a:spcAft>
                          <a:spcPts val="800"/>
                        </a:spcAft>
                      </a:pPr>
                      <a:r>
                        <a:rPr lang="en-GB" sz="2000" b="0" dirty="0">
                          <a:effectLst/>
                        </a:rPr>
                        <a:t>Simon Booth *Modality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extLst>
                  <a:ext uri="{0D108BD9-81ED-4DB2-BD59-A6C34878D82A}">
                    <a16:rowId xmlns:a16="http://schemas.microsoft.com/office/drawing/2014/main" val="1155178256"/>
                  </a:ext>
                </a:extLst>
              </a:tr>
              <a:tr h="286032">
                <a:tc>
                  <a:txBody>
                    <a:bodyPr/>
                    <a:lstStyle/>
                    <a:p>
                      <a:pPr>
                        <a:lnSpc>
                          <a:spcPct val="100000"/>
                        </a:lnSpc>
                        <a:spcAft>
                          <a:spcPts val="800"/>
                        </a:spcAft>
                      </a:pPr>
                      <a:r>
                        <a:rPr lang="en-GB" sz="2000" b="0" dirty="0">
                          <a:effectLst/>
                        </a:rPr>
                        <a:t>Cross Hills Medical Centre</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tc>
                  <a:txBody>
                    <a:bodyPr/>
                    <a:lstStyle/>
                    <a:p>
                      <a:pPr>
                        <a:lnSpc>
                          <a:spcPct val="100000"/>
                        </a:lnSpc>
                        <a:spcAft>
                          <a:spcPts val="800"/>
                        </a:spcAft>
                      </a:pPr>
                      <a:r>
                        <a:rPr lang="en-GB" sz="2000" b="0" dirty="0">
                          <a:effectLst/>
                        </a:rPr>
                        <a:t>Simon Booth *Modality </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49927" marR="49927" marT="0" marB="0"/>
                </a:tc>
                <a:extLst>
                  <a:ext uri="{0D108BD9-81ED-4DB2-BD59-A6C34878D82A}">
                    <a16:rowId xmlns:a16="http://schemas.microsoft.com/office/drawing/2014/main" val="3886473260"/>
                  </a:ext>
                </a:extLst>
              </a:tr>
            </a:tbl>
          </a:graphicData>
        </a:graphic>
      </p:graphicFrame>
      <p:graphicFrame>
        <p:nvGraphicFramePr>
          <p:cNvPr id="5" name="Table 4">
            <a:extLst>
              <a:ext uri="{FF2B5EF4-FFF2-40B4-BE49-F238E27FC236}">
                <a16:creationId xmlns:a16="http://schemas.microsoft.com/office/drawing/2014/main" id="{510701ED-9ADA-4C82-A211-3CAA0A0A3E8F}"/>
              </a:ext>
            </a:extLst>
          </p:cNvPr>
          <p:cNvGraphicFramePr>
            <a:graphicFrameLocks noGrp="1"/>
          </p:cNvGraphicFramePr>
          <p:nvPr>
            <p:extLst>
              <p:ext uri="{D42A27DB-BD31-4B8C-83A1-F6EECF244321}">
                <p14:modId xmlns:p14="http://schemas.microsoft.com/office/powerpoint/2010/main" val="3913448956"/>
              </p:ext>
            </p:extLst>
          </p:nvPr>
        </p:nvGraphicFramePr>
        <p:xfrm>
          <a:off x="923925" y="4101114"/>
          <a:ext cx="9124950" cy="1444853"/>
        </p:xfrm>
        <a:graphic>
          <a:graphicData uri="http://schemas.openxmlformats.org/drawingml/2006/table">
            <a:tbl>
              <a:tblPr>
                <a:tableStyleId>{5C22544A-7EE6-4342-B048-85BDC9FD1C3A}</a:tableStyleId>
              </a:tblPr>
              <a:tblGrid>
                <a:gridCol w="3427193">
                  <a:extLst>
                    <a:ext uri="{9D8B030D-6E8A-4147-A177-3AD203B41FA5}">
                      <a16:colId xmlns:a16="http://schemas.microsoft.com/office/drawing/2014/main" val="1639453980"/>
                    </a:ext>
                  </a:extLst>
                </a:gridCol>
                <a:gridCol w="5697757">
                  <a:extLst>
                    <a:ext uri="{9D8B030D-6E8A-4147-A177-3AD203B41FA5}">
                      <a16:colId xmlns:a16="http://schemas.microsoft.com/office/drawing/2014/main" val="1569859373"/>
                    </a:ext>
                  </a:extLst>
                </a:gridCol>
              </a:tblGrid>
              <a:tr h="760035">
                <a:tc gridSpan="2">
                  <a:txBody>
                    <a:bodyPr/>
                    <a:lstStyle/>
                    <a:p>
                      <a:pPr>
                        <a:lnSpc>
                          <a:spcPct val="100000"/>
                        </a:lnSpc>
                        <a:spcAft>
                          <a:spcPts val="800"/>
                        </a:spcAft>
                      </a:pPr>
                      <a:r>
                        <a:rPr lang="en-GB" sz="2000" dirty="0">
                          <a:effectLst/>
                          <a:latin typeface="+mn-lt"/>
                          <a:cs typeface="Arial" panose="020B0604020202020204" pitchFamily="34" charset="0"/>
                        </a:rPr>
                        <a:t>Children’s Team (3-18 year olds)  *only available at WACA GP practices </a:t>
                      </a:r>
                      <a:endParaRPr lang="en-GB" sz="2000" dirty="0">
                        <a:effectLst/>
                        <a:latin typeface="+mn-lt"/>
                        <a:ea typeface="Calibri" panose="020F0502020204030204" pitchFamily="34" charset="0"/>
                        <a:cs typeface="Arial" panose="020B0604020202020204" pitchFamily="34" charset="0"/>
                      </a:endParaRPr>
                    </a:p>
                  </a:txBody>
                  <a:tcPr marL="68580" marR="68580" marT="0" marB="0"/>
                </a:tc>
                <a:tc hMerge="1">
                  <a:txBody>
                    <a:bodyPr/>
                    <a:lstStyle/>
                    <a:p>
                      <a:pPr>
                        <a:lnSpc>
                          <a:spcPct val="100000"/>
                        </a:lnSpc>
                        <a:spcAft>
                          <a:spcPts val="80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97282936"/>
                  </a:ext>
                </a:extLst>
              </a:tr>
              <a:tr h="380018">
                <a:tc>
                  <a:txBody>
                    <a:bodyPr/>
                    <a:lstStyle/>
                    <a:p>
                      <a:pPr>
                        <a:lnSpc>
                          <a:spcPct val="100000"/>
                        </a:lnSpc>
                        <a:spcAft>
                          <a:spcPts val="800"/>
                        </a:spcAft>
                      </a:pPr>
                      <a:r>
                        <a:rPr lang="en-GB" sz="2000" dirty="0">
                          <a:effectLst/>
                          <a:latin typeface="+mn-lt"/>
                          <a:cs typeface="Arial" panose="020B0604020202020204" pitchFamily="34" charset="0"/>
                        </a:rPr>
                        <a:t>Counsellor </a:t>
                      </a:r>
                      <a:endParaRPr lang="en-GB" sz="2000" dirty="0">
                        <a:effectLst/>
                        <a:latin typeface="+mn-lt"/>
                        <a:ea typeface="Calibri" panose="020F0502020204030204" pitchFamily="34" charset="0"/>
                        <a:cs typeface="Arial" panose="020B0604020202020204" pitchFamily="34" charset="0"/>
                      </a:endParaRPr>
                    </a:p>
                  </a:txBody>
                  <a:tcPr marL="68580" marR="68580" marT="0" marB="0"/>
                </a:tc>
                <a:tc>
                  <a:txBody>
                    <a:bodyPr/>
                    <a:lstStyle/>
                    <a:p>
                      <a:pPr>
                        <a:lnSpc>
                          <a:spcPct val="100000"/>
                        </a:lnSpc>
                        <a:spcAft>
                          <a:spcPts val="800"/>
                        </a:spcAft>
                      </a:pPr>
                      <a:r>
                        <a:rPr lang="en-GB" sz="2000" dirty="0">
                          <a:effectLst/>
                          <a:latin typeface="+mn-lt"/>
                          <a:cs typeface="Arial" panose="020B0604020202020204" pitchFamily="34" charset="0"/>
                        </a:rPr>
                        <a:t>Hilary Bailey  </a:t>
                      </a:r>
                      <a:r>
                        <a:rPr lang="en-GB" sz="2000" u="sng" dirty="0">
                          <a:effectLst/>
                          <a:uFill>
                            <a:solidFill>
                              <a:srgbClr val="000000"/>
                            </a:solidFill>
                          </a:uFill>
                          <a:latin typeface="+mn-lt"/>
                          <a:cs typeface="Arial" panose="020B0604020202020204" pitchFamily="34" charset="0"/>
                          <a:hlinkClick r:id="rId5"/>
                        </a:rPr>
                        <a:t>hilary.bailey@project6.org.uk</a:t>
                      </a:r>
                      <a:r>
                        <a:rPr lang="en-GB" sz="2000" dirty="0">
                          <a:effectLst/>
                          <a:latin typeface="+mn-lt"/>
                          <a:cs typeface="Arial" panose="020B0604020202020204" pitchFamily="34" charset="0"/>
                        </a:rPr>
                        <a:t> </a:t>
                      </a:r>
                      <a:endParaRPr lang="en-GB" sz="2000" dirty="0">
                        <a:effectLst/>
                        <a:latin typeface="+mn-lt"/>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3909035"/>
                  </a:ext>
                </a:extLst>
              </a:tr>
              <a:tr h="0">
                <a:tc>
                  <a:txBody>
                    <a:bodyPr/>
                    <a:lstStyle/>
                    <a:p>
                      <a:pPr>
                        <a:lnSpc>
                          <a:spcPct val="100000"/>
                        </a:lnSpc>
                        <a:spcAft>
                          <a:spcPts val="800"/>
                        </a:spcAft>
                      </a:pPr>
                      <a:r>
                        <a:rPr lang="en-GB" sz="2000" dirty="0">
                          <a:effectLst/>
                          <a:latin typeface="+mn-lt"/>
                          <a:cs typeface="Arial" panose="020B0604020202020204" pitchFamily="34" charset="0"/>
                        </a:rPr>
                        <a:t>Social Prescriber</a:t>
                      </a:r>
                      <a:endParaRPr lang="en-GB" sz="2000" dirty="0">
                        <a:effectLst/>
                        <a:latin typeface="+mn-lt"/>
                        <a:ea typeface="Calibri" panose="020F0502020204030204" pitchFamily="34" charset="0"/>
                        <a:cs typeface="Arial" panose="020B0604020202020204" pitchFamily="34" charset="0"/>
                      </a:endParaRPr>
                    </a:p>
                  </a:txBody>
                  <a:tcPr marL="68580" marR="68580" marT="0" marB="0"/>
                </a:tc>
                <a:tc>
                  <a:txBody>
                    <a:bodyPr/>
                    <a:lstStyle/>
                    <a:p>
                      <a:pPr>
                        <a:lnSpc>
                          <a:spcPct val="100000"/>
                        </a:lnSpc>
                        <a:spcAft>
                          <a:spcPts val="800"/>
                        </a:spcAft>
                      </a:pPr>
                      <a:r>
                        <a:rPr lang="en-GB" sz="2000" dirty="0">
                          <a:effectLst/>
                          <a:latin typeface="+mn-lt"/>
                          <a:cs typeface="Arial" panose="020B0604020202020204" pitchFamily="34" charset="0"/>
                        </a:rPr>
                        <a:t>David Pugh </a:t>
                      </a:r>
                      <a:r>
                        <a:rPr lang="en-GB" sz="2000" u="sng" dirty="0">
                          <a:effectLst/>
                          <a:uFill>
                            <a:solidFill>
                              <a:srgbClr val="000000"/>
                            </a:solidFill>
                          </a:uFill>
                          <a:latin typeface="+mn-lt"/>
                          <a:cs typeface="Arial" panose="020B0604020202020204" pitchFamily="34" charset="0"/>
                          <a:hlinkClick r:id="rId6"/>
                        </a:rPr>
                        <a:t>David.pugh5@nhs.net</a:t>
                      </a:r>
                      <a:r>
                        <a:rPr lang="en-GB" sz="2000" dirty="0">
                          <a:effectLst/>
                          <a:latin typeface="+mn-lt"/>
                          <a:cs typeface="Arial" panose="020B0604020202020204" pitchFamily="34" charset="0"/>
                        </a:rPr>
                        <a:t> </a:t>
                      </a:r>
                      <a:endParaRPr lang="en-GB" sz="2000" dirty="0">
                        <a:effectLst/>
                        <a:latin typeface="+mn-lt"/>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09273168"/>
                  </a:ext>
                </a:extLst>
              </a:tr>
            </a:tbl>
          </a:graphicData>
        </a:graphic>
      </p:graphicFrame>
    </p:spTree>
    <p:extLst>
      <p:ext uri="{BB962C8B-B14F-4D97-AF65-F5344CB8AC3E}">
        <p14:creationId xmlns:p14="http://schemas.microsoft.com/office/powerpoint/2010/main" val="866238693"/>
      </p:ext>
    </p:extLst>
  </p:cSld>
  <p:clrMapOvr>
    <a:masterClrMapping/>
  </p:clrMapOvr>
</p:sld>
</file>

<file path=ppt/theme/theme1.xml><?xml version="1.0" encoding="utf-8"?>
<a:theme xmlns:a="http://schemas.openxmlformats.org/drawingml/2006/main" name="14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981</TotalTime>
  <Words>918</Words>
  <Application>Microsoft Office PowerPoint</Application>
  <PresentationFormat>Widescreen</PresentationFormat>
  <Paragraphs>149</Paragraphs>
  <Slides>9</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Times New Roman</vt:lpstr>
      <vt:lpstr>Univers Condensed</vt:lpstr>
      <vt:lpstr>Wingdings</vt:lpstr>
      <vt:lpstr>14_Custom Design</vt:lpstr>
      <vt:lpstr>Adults Social Prescribing Service </vt:lpstr>
      <vt:lpstr>PowerPoint Presentation</vt:lpstr>
      <vt:lpstr>PowerPoint Presentation</vt:lpstr>
      <vt:lpstr>PowerPoint Presentation</vt:lpstr>
      <vt:lpstr>Response to COVID 19 </vt:lpstr>
      <vt:lpstr>Change of Needs </vt:lpstr>
      <vt:lpstr>Key Craven Partners for Mental Wellbeing </vt:lpstr>
      <vt:lpstr>Online Mental Health Support</vt:lpstr>
      <vt:lpstr>Craven Team Contacts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Prescribing Service (WACA)</dc:title>
  <dc:creator>Emma Taylor</dc:creator>
  <cp:lastModifiedBy>Hannah.3 Brown</cp:lastModifiedBy>
  <cp:revision>29</cp:revision>
  <dcterms:created xsi:type="dcterms:W3CDTF">2020-07-09T13:49:15Z</dcterms:created>
  <dcterms:modified xsi:type="dcterms:W3CDTF">2020-10-17T13:21:23Z</dcterms:modified>
</cp:coreProperties>
</file>