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80" r:id="rId3"/>
    <p:sldId id="287" r:id="rId4"/>
    <p:sldId id="284" r:id="rId5"/>
    <p:sldId id="285" r:id="rId6"/>
    <p:sldId id="282" r:id="rId7"/>
    <p:sldId id="288" r:id="rId8"/>
    <p:sldId id="289" r:id="rId9"/>
    <p:sldId id="290" r:id="rId10"/>
    <p:sldId id="291" r:id="rId11"/>
    <p:sldId id="292" r:id="rId12"/>
    <p:sldId id="293" r:id="rId13"/>
    <p:sldId id="294" r:id="rId14"/>
    <p:sldId id="283" r:id="rId15"/>
    <p:sldId id="286" r:id="rId16"/>
    <p:sldId id="258" r:id="rId17"/>
  </p:sldIdLst>
  <p:sldSz cx="9144000" cy="6858000" type="screen4x3"/>
  <p:notesSz cx="6808788" cy="9940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37B"/>
    <a:srgbClr val="003F7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6" autoAdjust="0"/>
    <p:restoredTop sz="94279" autoAdjust="0"/>
  </p:normalViewPr>
  <p:slideViewPr>
    <p:cSldViewPr snapToGrid="0">
      <p:cViewPr varScale="1">
        <p:scale>
          <a:sx n="101" d="100"/>
          <a:sy n="101" d="100"/>
        </p:scale>
        <p:origin x="126" y="114"/>
      </p:cViewPr>
      <p:guideLst/>
    </p:cSldViewPr>
  </p:slideViewPr>
  <p:notesTextViewPr>
    <p:cViewPr>
      <p:scale>
        <a:sx n="1" d="1"/>
        <a:sy n="1" d="1"/>
      </p:scale>
      <p:origin x="0" y="0"/>
    </p:cViewPr>
  </p:notesTextViewPr>
  <p:notesViewPr>
    <p:cSldViewPr snapToGrid="0">
      <p:cViewPr varScale="1">
        <p:scale>
          <a:sx n="66" d="100"/>
          <a:sy n="66" d="100"/>
        </p:scale>
        <p:origin x="2364" y="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0475" cy="49877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6737" y="0"/>
            <a:ext cx="2950475" cy="498773"/>
          </a:xfrm>
          <a:prstGeom prst="rect">
            <a:avLst/>
          </a:prstGeom>
        </p:spPr>
        <p:txBody>
          <a:bodyPr vert="horz" lIns="91440" tIns="45720" rIns="91440" bIns="45720" rtlCol="0"/>
          <a:lstStyle>
            <a:lvl1pPr algn="r">
              <a:defRPr sz="1200"/>
            </a:lvl1pPr>
          </a:lstStyle>
          <a:p>
            <a:fld id="{4DC43F99-A1E0-4C5A-AB9A-3E1CCDC8268E}" type="datetimeFigureOut">
              <a:rPr lang="en-GB" smtClean="0"/>
              <a:t>19/10/2020</a:t>
            </a:fld>
            <a:endParaRPr lang="en-GB"/>
          </a:p>
        </p:txBody>
      </p:sp>
      <p:sp>
        <p:nvSpPr>
          <p:cNvPr id="4" name="Slide Image Placeholder 3"/>
          <p:cNvSpPr>
            <a:spLocks noGrp="1" noRot="1" noChangeAspect="1"/>
          </p:cNvSpPr>
          <p:nvPr>
            <p:ph type="sldImg" idx="2"/>
          </p:nvPr>
        </p:nvSpPr>
        <p:spPr>
          <a:xfrm>
            <a:off x="1168400" y="1243013"/>
            <a:ext cx="4471988" cy="33543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0879" y="4784070"/>
            <a:ext cx="5447030" cy="3914239"/>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42154"/>
            <a:ext cx="2950475" cy="49877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6737" y="9442154"/>
            <a:ext cx="2950475" cy="498772"/>
          </a:xfrm>
          <a:prstGeom prst="rect">
            <a:avLst/>
          </a:prstGeom>
        </p:spPr>
        <p:txBody>
          <a:bodyPr vert="horz" lIns="91440" tIns="45720" rIns="91440" bIns="45720" rtlCol="0" anchor="b"/>
          <a:lstStyle>
            <a:lvl1pPr algn="r">
              <a:defRPr sz="1200"/>
            </a:lvl1pPr>
          </a:lstStyle>
          <a:p>
            <a:fld id="{4D2E0EC5-FFD5-4F81-AA7C-17CB91D4CE29}" type="slidenum">
              <a:rPr lang="en-GB" smtClean="0"/>
              <a:t>‹#›</a:t>
            </a:fld>
            <a:endParaRPr lang="en-GB"/>
          </a:p>
        </p:txBody>
      </p:sp>
    </p:spTree>
    <p:extLst>
      <p:ext uri="{BB962C8B-B14F-4D97-AF65-F5344CB8AC3E}">
        <p14:creationId xmlns:p14="http://schemas.microsoft.com/office/powerpoint/2010/main" val="161480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gov.uk/government/publications/state-of-the-nation-2020-children-and-young-peoples-wellbeing"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D2E0EC5-FFD5-4F81-AA7C-17CB91D4CE29}" type="slidenum">
              <a:rPr lang="en-GB" smtClean="0"/>
              <a:t>1</a:t>
            </a:fld>
            <a:endParaRPr lang="en-GB"/>
          </a:p>
        </p:txBody>
      </p:sp>
    </p:spTree>
    <p:extLst>
      <p:ext uri="{BB962C8B-B14F-4D97-AF65-F5344CB8AC3E}">
        <p14:creationId xmlns:p14="http://schemas.microsoft.com/office/powerpoint/2010/main" val="15205176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D2E0EC5-FFD5-4F81-AA7C-17CB91D4CE29}" type="slidenum">
              <a:rPr lang="en-GB" smtClean="0"/>
              <a:t>2</a:t>
            </a:fld>
            <a:endParaRPr lang="en-GB"/>
          </a:p>
        </p:txBody>
      </p:sp>
    </p:spTree>
    <p:extLst>
      <p:ext uri="{BB962C8B-B14F-4D97-AF65-F5344CB8AC3E}">
        <p14:creationId xmlns:p14="http://schemas.microsoft.com/office/powerpoint/2010/main" val="34042584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D2E0EC5-FFD5-4F81-AA7C-17CB91D4CE29}" type="slidenum">
              <a:rPr lang="en-GB" smtClean="0"/>
              <a:t>7</a:t>
            </a:fld>
            <a:endParaRPr lang="en-GB"/>
          </a:p>
        </p:txBody>
      </p:sp>
    </p:spTree>
    <p:extLst>
      <p:ext uri="{BB962C8B-B14F-4D97-AF65-F5344CB8AC3E}">
        <p14:creationId xmlns:p14="http://schemas.microsoft.com/office/powerpoint/2010/main" val="3545451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0879" y="4784070"/>
            <a:ext cx="5447030" cy="4151383"/>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The </a:t>
            </a:r>
            <a:r>
              <a:rPr lang="en-GB" sz="1200" b="1" kern="1200" dirty="0" smtClean="0">
                <a:solidFill>
                  <a:schemeClr val="tx1"/>
                </a:solidFill>
                <a:effectLst/>
                <a:latin typeface="+mn-lt"/>
                <a:ea typeface="+mn-ea"/>
                <a:cs typeface="+mn-cs"/>
              </a:rPr>
              <a:t>COVID-19: mental health and wellbeing surveillance report</a:t>
            </a:r>
            <a:r>
              <a:rPr lang="en-GB" sz="1200" kern="1200" dirty="0" smtClean="0">
                <a:solidFill>
                  <a:schemeClr val="tx1"/>
                </a:solidFill>
                <a:effectLst/>
                <a:latin typeface="+mn-lt"/>
                <a:ea typeface="+mn-ea"/>
                <a:cs typeface="+mn-cs"/>
              </a:rPr>
              <a:t> published in September compiles routinely updated indicators from multiple sources and summarises important recent findings from a pre-defined set of studies.</a:t>
            </a:r>
          </a:p>
          <a:p>
            <a:endParaRPr lang="en-GB" altLang="en-US" sz="1000" dirty="0">
              <a:ea typeface="ＭＳ Ｐゴシック" panose="020B0600070205080204" pitchFamily="34" charset="-128"/>
            </a:endParaRPr>
          </a:p>
        </p:txBody>
      </p:sp>
      <p:sp>
        <p:nvSpPr>
          <p:cNvPr id="4" name="Slide Number Placeholder 3"/>
          <p:cNvSpPr>
            <a:spLocks noGrp="1"/>
          </p:cNvSpPr>
          <p:nvPr>
            <p:ph type="sldNum" sz="quarter" idx="10"/>
          </p:nvPr>
        </p:nvSpPr>
        <p:spPr/>
        <p:txBody>
          <a:bodyPr/>
          <a:lstStyle/>
          <a:p>
            <a:fld id="{50C5F7B1-0C47-4C7F-9FF1-EA2778FBA4C8}" type="slidenum">
              <a:rPr lang="en-GB" smtClean="0"/>
              <a:t>8</a:t>
            </a:fld>
            <a:endParaRPr lang="en-GB"/>
          </a:p>
        </p:txBody>
      </p:sp>
    </p:spTree>
    <p:extLst>
      <p:ext uri="{BB962C8B-B14F-4D97-AF65-F5344CB8AC3E}">
        <p14:creationId xmlns:p14="http://schemas.microsoft.com/office/powerpoint/2010/main" val="753125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0C5F7B1-0C47-4C7F-9FF1-EA2778FBA4C8}" type="slidenum">
              <a:rPr lang="en-GB" smtClean="0"/>
              <a:t>9</a:t>
            </a:fld>
            <a:endParaRPr lang="en-GB"/>
          </a:p>
        </p:txBody>
      </p:sp>
    </p:spTree>
    <p:extLst>
      <p:ext uri="{BB962C8B-B14F-4D97-AF65-F5344CB8AC3E}">
        <p14:creationId xmlns:p14="http://schemas.microsoft.com/office/powerpoint/2010/main" val="34442486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smtClean="0">
                <a:solidFill>
                  <a:schemeClr val="tx1"/>
                </a:solidFill>
                <a:effectLst/>
                <a:latin typeface="+mn-lt"/>
                <a:ea typeface="+mn-ea"/>
                <a:cs typeface="+mn-cs"/>
              </a:rPr>
              <a:t>The Government’s second annual </a:t>
            </a:r>
            <a:r>
              <a:rPr lang="en-GB" sz="1200" b="0" i="0" u="none" strike="noStrike" kern="1200" dirty="0" smtClean="0">
                <a:solidFill>
                  <a:schemeClr val="tx1"/>
                </a:solidFill>
                <a:effectLst/>
                <a:latin typeface="+mn-lt"/>
                <a:ea typeface="+mn-ea"/>
                <a:cs typeface="+mn-cs"/>
                <a:hlinkClick r:id="rId3"/>
              </a:rPr>
              <a:t>State of the Nation report</a:t>
            </a:r>
            <a:r>
              <a:rPr lang="en-GB" sz="1200" b="0" i="0" u="none" strike="noStrike" kern="1200" dirty="0" smtClean="0">
                <a:solidFill>
                  <a:schemeClr val="tx1"/>
                </a:solidFill>
                <a:effectLst/>
                <a:latin typeface="+mn-lt"/>
                <a:ea typeface="+mn-ea"/>
                <a:cs typeface="+mn-cs"/>
              </a:rPr>
              <a:t> finds that children and young people aged five to 24 generally responded with resilience to changes in their lives between March and September 2020, and despite indications of challenges to their mental wellbeing they report stable levels of happiness and only slight reduction in satisfaction with their lives.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smtClean="0">
                <a:solidFill>
                  <a:schemeClr val="tx1"/>
                </a:solidFill>
                <a:effectLst/>
                <a:latin typeface="+mn-lt"/>
                <a:ea typeface="+mn-ea"/>
                <a:cs typeface="+mn-cs"/>
              </a:rPr>
              <a:t>Some challenges were identified including isolation from friends, learning from home, or worries that family or friends might get sick but many parents also reported improved relationships with their children and that the majority of children spent time in outside green spaces at least a couple of times a week during lockdown.</a:t>
            </a:r>
          </a:p>
          <a:p>
            <a:endParaRPr lang="en-GB" sz="1200" dirty="0" smtClean="0">
              <a:solidFill>
                <a:schemeClr val="tx1"/>
              </a:solidFill>
              <a:ea typeface="Times New Roman" panose="02020603050405020304" pitchFamily="18" charset="0"/>
            </a:endParaRPr>
          </a:p>
          <a:p>
            <a:r>
              <a:rPr lang="en-GB" sz="1200" dirty="0" smtClean="0">
                <a:solidFill>
                  <a:schemeClr val="tx1"/>
                </a:solidFill>
                <a:ea typeface="Times New Roman" panose="02020603050405020304" pitchFamily="18" charset="0"/>
              </a:rPr>
              <a:t>P</a:t>
            </a:r>
            <a:r>
              <a:rPr lang="en-GB" sz="1200" dirty="0" smtClean="0">
                <a:solidFill>
                  <a:schemeClr val="tx1"/>
                </a:solidFill>
              </a:rPr>
              <a:t>rovides an in-depth picture of the experiences of children and young people in England and the UK during the pandemic and how it affected their wellbeing</a:t>
            </a:r>
          </a:p>
          <a:p>
            <a:r>
              <a:rPr lang="en-GB" sz="1200" dirty="0" smtClean="0">
                <a:solidFill>
                  <a:srgbClr val="0B0C0C"/>
                </a:solidFill>
                <a:ea typeface="Times New Roman" panose="02020603050405020304" pitchFamily="18" charset="0"/>
              </a:rPr>
              <a:t>Whilst the data collated gives a positive overall picture of the wellbeing and experiences of the majority of children and young people at this time, much of the available data is about children and young people on average and can overlook the experiences of subgroups and those outside the average.</a:t>
            </a:r>
          </a:p>
          <a:p>
            <a:endParaRPr lang="en-GB" sz="1200" dirty="0" smtClean="0">
              <a:solidFill>
                <a:srgbClr val="0B0C0C"/>
              </a:solidFill>
            </a:endParaRPr>
          </a:p>
          <a:p>
            <a:endParaRPr lang="en-GB" dirty="0"/>
          </a:p>
        </p:txBody>
      </p:sp>
      <p:sp>
        <p:nvSpPr>
          <p:cNvPr id="4" name="Slide Number Placeholder 3"/>
          <p:cNvSpPr>
            <a:spLocks noGrp="1"/>
          </p:cNvSpPr>
          <p:nvPr>
            <p:ph type="sldNum" sz="quarter" idx="10"/>
          </p:nvPr>
        </p:nvSpPr>
        <p:spPr/>
        <p:txBody>
          <a:bodyPr/>
          <a:lstStyle/>
          <a:p>
            <a:fld id="{50C5F7B1-0C47-4C7F-9FF1-EA2778FBA4C8}" type="slidenum">
              <a:rPr lang="en-GB" smtClean="0"/>
              <a:t>10</a:t>
            </a:fld>
            <a:endParaRPr lang="en-GB"/>
          </a:p>
        </p:txBody>
      </p:sp>
    </p:spTree>
    <p:extLst>
      <p:ext uri="{BB962C8B-B14F-4D97-AF65-F5344CB8AC3E}">
        <p14:creationId xmlns:p14="http://schemas.microsoft.com/office/powerpoint/2010/main" val="12911034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smtClean="0"/>
              <a:t>It is too early to know how lasting these changes might be and it may be some time before any specific effect of the pandemic is understood in relation to longer term decreases in mental health and wellbeing amongst young people.   </a:t>
            </a:r>
          </a:p>
          <a:p>
            <a:endParaRPr lang="en-GB" dirty="0"/>
          </a:p>
        </p:txBody>
      </p:sp>
      <p:sp>
        <p:nvSpPr>
          <p:cNvPr id="4" name="Slide Number Placeholder 3"/>
          <p:cNvSpPr>
            <a:spLocks noGrp="1"/>
          </p:cNvSpPr>
          <p:nvPr>
            <p:ph type="sldNum" sz="quarter" idx="10"/>
          </p:nvPr>
        </p:nvSpPr>
        <p:spPr/>
        <p:txBody>
          <a:bodyPr/>
          <a:lstStyle/>
          <a:p>
            <a:fld id="{50C5F7B1-0C47-4C7F-9FF1-EA2778FBA4C8}" type="slidenum">
              <a:rPr lang="en-GB" smtClean="0"/>
              <a:t>11</a:t>
            </a:fld>
            <a:endParaRPr lang="en-GB"/>
          </a:p>
        </p:txBody>
      </p:sp>
    </p:spTree>
    <p:extLst>
      <p:ext uri="{BB962C8B-B14F-4D97-AF65-F5344CB8AC3E}">
        <p14:creationId xmlns:p14="http://schemas.microsoft.com/office/powerpoint/2010/main" val="7823893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0C5F7B1-0C47-4C7F-9FF1-EA2778FBA4C8}" type="slidenum">
              <a:rPr lang="en-GB" smtClean="0"/>
              <a:t>12</a:t>
            </a:fld>
            <a:endParaRPr lang="en-GB"/>
          </a:p>
        </p:txBody>
      </p:sp>
    </p:spTree>
    <p:extLst>
      <p:ext uri="{BB962C8B-B14F-4D97-AF65-F5344CB8AC3E}">
        <p14:creationId xmlns:p14="http://schemas.microsoft.com/office/powerpoint/2010/main" val="30097021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mn-lt"/>
                <a:ea typeface="+mn-ea"/>
                <a:cs typeface="+mn-cs"/>
              </a:rPr>
              <a:t>Covid-19 and the nation’s mental health Forecasting needs and risks in the UK: October 2020</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Centre for Mental Health has worked with NHS colleagues to build a model based on the best available evidence to forecast how many people may need mental health support as a result of the Covid-19 pandemic. </a:t>
            </a:r>
          </a:p>
          <a:p>
            <a:r>
              <a:rPr lang="en-GB" sz="1200" kern="1200" dirty="0" smtClean="0">
                <a:solidFill>
                  <a:schemeClr val="tx1"/>
                </a:solidFill>
                <a:effectLst/>
                <a:latin typeface="+mn-lt"/>
                <a:ea typeface="+mn-ea"/>
                <a:cs typeface="+mn-cs"/>
              </a:rPr>
              <a:t>Nationally, in England, the model predicts that up to 10 million people (almost 20% of the population) will need either new or additional mental health support as a direct consequence of the crisis. 1.5 million of those will be children and young people under 18. About two-thirds of people who will need support already have existing mental health needs, including severe mental illness. </a:t>
            </a:r>
          </a:p>
          <a:p>
            <a:r>
              <a:rPr lang="en-GB" sz="1200" kern="1200" dirty="0" smtClean="0">
                <a:solidFill>
                  <a:schemeClr val="tx1"/>
                </a:solidFill>
                <a:effectLst/>
                <a:latin typeface="+mn-lt"/>
                <a:ea typeface="+mn-ea"/>
                <a:cs typeface="+mn-cs"/>
              </a:rPr>
              <a:t>The majority of people will need support for depression or anxiety, or both. Others will need help for trauma symptoms and a range of other difficulties, including complicated grief arising from bereavement and loss.</a:t>
            </a:r>
          </a:p>
        </p:txBody>
      </p:sp>
      <p:sp>
        <p:nvSpPr>
          <p:cNvPr id="4" name="Slide Number Placeholder 3"/>
          <p:cNvSpPr>
            <a:spLocks noGrp="1"/>
          </p:cNvSpPr>
          <p:nvPr>
            <p:ph type="sldNum" sz="quarter" idx="10"/>
          </p:nvPr>
        </p:nvSpPr>
        <p:spPr/>
        <p:txBody>
          <a:bodyPr/>
          <a:lstStyle/>
          <a:p>
            <a:fld id="{50C5F7B1-0C47-4C7F-9FF1-EA2778FBA4C8}" type="slidenum">
              <a:rPr lang="en-GB" smtClean="0"/>
              <a:t>13</a:t>
            </a:fld>
            <a:endParaRPr lang="en-GB"/>
          </a:p>
        </p:txBody>
      </p:sp>
    </p:spTree>
    <p:extLst>
      <p:ext uri="{BB962C8B-B14F-4D97-AF65-F5344CB8AC3E}">
        <p14:creationId xmlns:p14="http://schemas.microsoft.com/office/powerpoint/2010/main" val="1924405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err="1" smtClean="0">
                <a:solidFill>
                  <a:schemeClr val="tx1"/>
                </a:solidFill>
                <a:effectLst/>
                <a:latin typeface="+mn-lt"/>
                <a:ea typeface="+mn-ea"/>
                <a:cs typeface="+mn-cs"/>
              </a:rPr>
              <a:t>Thrivelab</a:t>
            </a:r>
            <a:r>
              <a:rPr lang="en-GB" sz="1200" kern="1200" dirty="0" smtClean="0">
                <a:solidFill>
                  <a:schemeClr val="tx1"/>
                </a:solidFill>
                <a:effectLst/>
                <a:latin typeface="+mn-lt"/>
                <a:ea typeface="+mn-ea"/>
                <a:cs typeface="+mn-cs"/>
              </a:rPr>
              <a:t> are consultants who are currently doing some research around lived experience of those with mental health issues in North Yorkshire. </a:t>
            </a:r>
            <a:r>
              <a:rPr lang="en-GB" sz="1200" kern="1200" dirty="0" err="1" smtClean="0">
                <a:solidFill>
                  <a:schemeClr val="tx1"/>
                </a:solidFill>
                <a:effectLst/>
                <a:latin typeface="+mn-lt"/>
                <a:ea typeface="+mn-ea"/>
                <a:cs typeface="+mn-cs"/>
              </a:rPr>
              <a:t>ThriveLab</a:t>
            </a:r>
            <a:r>
              <a:rPr lang="en-GB" sz="1200" kern="1200" dirty="0" smtClean="0">
                <a:solidFill>
                  <a:schemeClr val="tx1"/>
                </a:solidFill>
                <a:effectLst/>
                <a:latin typeface="+mn-lt"/>
                <a:ea typeface="+mn-ea"/>
                <a:cs typeface="+mn-cs"/>
              </a:rPr>
              <a:t> is one of the Approved Providers on the list held by Stronger Communities and were awarded the contract for this project  back in Spring .  Ewan </a:t>
            </a:r>
            <a:r>
              <a:rPr lang="en-GB" sz="1200" kern="1200" dirty="0" err="1" smtClean="0">
                <a:solidFill>
                  <a:schemeClr val="tx1"/>
                </a:solidFill>
                <a:effectLst/>
                <a:latin typeface="+mn-lt"/>
                <a:ea typeface="+mn-ea"/>
                <a:cs typeface="+mn-cs"/>
              </a:rPr>
              <a:t>Muirhead</a:t>
            </a:r>
            <a:r>
              <a:rPr lang="en-GB" sz="1200" kern="1200" dirty="0" smtClean="0">
                <a:solidFill>
                  <a:schemeClr val="tx1"/>
                </a:solidFill>
                <a:effectLst/>
                <a:latin typeface="+mn-lt"/>
                <a:ea typeface="+mn-ea"/>
                <a:cs typeface="+mn-cs"/>
              </a:rPr>
              <a:t> is the lead consultant, working with Nick Scott (</a:t>
            </a:r>
            <a:r>
              <a:rPr lang="en-GB" sz="1200" kern="1200" dirty="0" err="1" smtClean="0">
                <a:solidFill>
                  <a:schemeClr val="tx1"/>
                </a:solidFill>
                <a:effectLst/>
                <a:latin typeface="+mn-lt"/>
                <a:ea typeface="+mn-ea"/>
                <a:cs typeface="+mn-cs"/>
              </a:rPr>
              <a:t>Colibra</a:t>
            </a:r>
            <a:r>
              <a:rPr lang="en-GB" sz="1200" kern="1200" dirty="0" smtClean="0">
                <a:solidFill>
                  <a:schemeClr val="tx1"/>
                </a:solidFill>
                <a:effectLst/>
                <a:latin typeface="+mn-lt"/>
                <a:ea typeface="+mn-ea"/>
                <a:cs typeface="+mn-cs"/>
              </a:rPr>
              <a:t>) as Associate Consultant. </a:t>
            </a:r>
          </a:p>
          <a:p>
            <a:r>
              <a:rPr lang="en-GB" sz="1200" kern="1200" dirty="0" smtClean="0">
                <a:solidFill>
                  <a:schemeClr val="tx1"/>
                </a:solidFill>
                <a:effectLst/>
                <a:latin typeface="+mn-lt"/>
                <a:ea typeface="+mn-ea"/>
                <a:cs typeface="+mn-cs"/>
              </a:rPr>
              <a:t>They work closely with the Mental Health Voices Steering group who will assist </a:t>
            </a:r>
            <a:r>
              <a:rPr lang="en-GB" sz="1200" kern="1200" dirty="0" err="1" smtClean="0">
                <a:solidFill>
                  <a:schemeClr val="tx1"/>
                </a:solidFill>
                <a:effectLst/>
                <a:latin typeface="+mn-lt"/>
                <a:ea typeface="+mn-ea"/>
                <a:cs typeface="+mn-cs"/>
              </a:rPr>
              <a:t>Thrivelab</a:t>
            </a:r>
            <a:r>
              <a:rPr lang="en-GB" sz="1200" kern="1200" dirty="0" smtClean="0">
                <a:solidFill>
                  <a:schemeClr val="tx1"/>
                </a:solidFill>
                <a:effectLst/>
                <a:latin typeface="+mn-lt"/>
                <a:ea typeface="+mn-ea"/>
                <a:cs typeface="+mn-cs"/>
              </a:rPr>
              <a:t> to reach people in the community with lived experience.  As part of their research, they are currently reaching out to a range of organisations and groups and part of this includes a survey. This survey has been distributed to a range of </a:t>
            </a:r>
            <a:r>
              <a:rPr lang="en-GB" sz="1200" kern="1200" dirty="0" err="1" smtClean="0">
                <a:solidFill>
                  <a:schemeClr val="tx1"/>
                </a:solidFill>
                <a:effectLst/>
                <a:latin typeface="+mn-lt"/>
                <a:ea typeface="+mn-ea"/>
                <a:cs typeface="+mn-cs"/>
              </a:rPr>
              <a:t>vol</a:t>
            </a:r>
            <a:r>
              <a:rPr lang="en-GB" sz="1200" kern="1200" dirty="0" smtClean="0">
                <a:solidFill>
                  <a:schemeClr val="tx1"/>
                </a:solidFill>
                <a:effectLst/>
                <a:latin typeface="+mn-lt"/>
                <a:ea typeface="+mn-ea"/>
                <a:cs typeface="+mn-cs"/>
              </a:rPr>
              <a:t> orgs and organisations which could potentially reach those with lived experience. The info you have seen is part of this process.  </a:t>
            </a:r>
          </a:p>
          <a:p>
            <a:r>
              <a:rPr lang="en-GB" sz="1200" kern="1200" smtClean="0">
                <a:solidFill>
                  <a:schemeClr val="tx1"/>
                </a:solidFill>
                <a:effectLst/>
                <a:latin typeface="+mn-lt"/>
                <a:ea typeface="+mn-ea"/>
                <a:cs typeface="+mn-cs"/>
              </a:rPr>
              <a:t> </a:t>
            </a:r>
          </a:p>
          <a:p>
            <a:endParaRPr lang="en-GB"/>
          </a:p>
        </p:txBody>
      </p:sp>
      <p:sp>
        <p:nvSpPr>
          <p:cNvPr id="4" name="Slide Number Placeholder 3"/>
          <p:cNvSpPr>
            <a:spLocks noGrp="1"/>
          </p:cNvSpPr>
          <p:nvPr>
            <p:ph type="sldNum" sz="quarter" idx="10"/>
          </p:nvPr>
        </p:nvSpPr>
        <p:spPr/>
        <p:txBody>
          <a:bodyPr/>
          <a:lstStyle/>
          <a:p>
            <a:fld id="{4D2E0EC5-FFD5-4F81-AA7C-17CB91D4CE29}" type="slidenum">
              <a:rPr lang="en-GB" smtClean="0"/>
              <a:t>15</a:t>
            </a:fld>
            <a:endParaRPr lang="en-GB"/>
          </a:p>
        </p:txBody>
      </p:sp>
    </p:spTree>
    <p:extLst>
      <p:ext uri="{BB962C8B-B14F-4D97-AF65-F5344CB8AC3E}">
        <p14:creationId xmlns:p14="http://schemas.microsoft.com/office/powerpoint/2010/main" val="25122361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D2E0EC5-FFD5-4F81-AA7C-17CB91D4CE29}" type="slidenum">
              <a:rPr lang="en-GB" smtClean="0"/>
              <a:t>16</a:t>
            </a:fld>
            <a:endParaRPr lang="en-GB"/>
          </a:p>
        </p:txBody>
      </p:sp>
    </p:spTree>
    <p:extLst>
      <p:ext uri="{BB962C8B-B14F-4D97-AF65-F5344CB8AC3E}">
        <p14:creationId xmlns:p14="http://schemas.microsoft.com/office/powerpoint/2010/main" val="457433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2"/>
          <p:cNvSpPr>
            <a:spLocks noGrp="1" noChangeArrowheads="1"/>
          </p:cNvSpPr>
          <p:nvPr>
            <p:ph type="ctrTitle"/>
          </p:nvPr>
        </p:nvSpPr>
        <p:spPr>
          <a:xfrm>
            <a:off x="342991" y="1997317"/>
            <a:ext cx="7989887" cy="581818"/>
          </a:xfrm>
          <a:prstGeom prst="rect">
            <a:avLst/>
          </a:prstGeom>
        </p:spPr>
        <p:txBody>
          <a:bodyPr/>
          <a:lstStyle>
            <a:lvl1pPr>
              <a:defRPr sz="3000">
                <a:solidFill>
                  <a:schemeClr val="bg1"/>
                </a:solidFill>
                <a:latin typeface="Arial" panose="020B0604020202020204" pitchFamily="34" charset="0"/>
                <a:cs typeface="Arial" panose="020B0604020202020204" pitchFamily="34" charset="0"/>
              </a:defRPr>
            </a:lvl1pPr>
          </a:lstStyle>
          <a:p>
            <a:pPr lvl="0"/>
            <a:r>
              <a:rPr lang="en-US" altLang="en-US" noProof="0" smtClean="0"/>
              <a:t>Click to edit Master title style</a:t>
            </a:r>
            <a:endParaRPr lang="en-US" altLang="en-US" noProof="0" dirty="0" smtClean="0"/>
          </a:p>
        </p:txBody>
      </p:sp>
      <p:sp>
        <p:nvSpPr>
          <p:cNvPr id="10" name="Rectangle 3"/>
          <p:cNvSpPr>
            <a:spLocks noGrp="1" noChangeArrowheads="1"/>
          </p:cNvSpPr>
          <p:nvPr>
            <p:ph type="subTitle" idx="1"/>
          </p:nvPr>
        </p:nvSpPr>
        <p:spPr>
          <a:xfrm>
            <a:off x="352650" y="2954889"/>
            <a:ext cx="7304088" cy="447113"/>
          </a:xfrm>
          <a:prstGeom prst="rect">
            <a:avLst/>
          </a:prstGeom>
        </p:spPr>
        <p:txBody>
          <a:bodyPr/>
          <a:lstStyle>
            <a:lvl1pPr marL="0" indent="0" algn="l">
              <a:buFont typeface="Wingdings" pitchFamily="2" charset="2"/>
              <a:buNone/>
              <a:defRPr sz="1800">
                <a:solidFill>
                  <a:schemeClr val="bg1"/>
                </a:solidFill>
                <a:latin typeface="Arial" panose="020B0604020202020204" pitchFamily="34" charset="0"/>
                <a:cs typeface="Arial" panose="020B0604020202020204" pitchFamily="34" charset="0"/>
              </a:defRPr>
            </a:lvl1pPr>
          </a:lstStyle>
          <a:p>
            <a:pPr lvl="0"/>
            <a:r>
              <a:rPr lang="en-US" altLang="en-US" noProof="0" smtClean="0"/>
              <a:t>Click to edit Master subtitle style</a:t>
            </a:r>
            <a:endParaRPr lang="en-US" altLang="en-US" noProof="0" dirty="0" smtClean="0"/>
          </a:p>
        </p:txBody>
      </p:sp>
    </p:spTree>
    <p:extLst>
      <p:ext uri="{BB962C8B-B14F-4D97-AF65-F5344CB8AC3E}">
        <p14:creationId xmlns:p14="http://schemas.microsoft.com/office/powerpoint/2010/main" val="293299077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3" name="Rectangle 2"/>
          <p:cNvSpPr>
            <a:spLocks noGrp="1" noChangeArrowheads="1"/>
          </p:cNvSpPr>
          <p:nvPr>
            <p:ph type="ctrTitle"/>
          </p:nvPr>
        </p:nvSpPr>
        <p:spPr>
          <a:xfrm>
            <a:off x="342991" y="638417"/>
            <a:ext cx="7989887" cy="581818"/>
          </a:xfrm>
          <a:prstGeom prst="rect">
            <a:avLst/>
          </a:prstGeom>
        </p:spPr>
        <p:txBody>
          <a:bodyPr/>
          <a:lstStyle>
            <a:lvl1pPr>
              <a:defRPr sz="3000">
                <a:solidFill>
                  <a:srgbClr val="00437B"/>
                </a:solidFill>
                <a:latin typeface="Arial" panose="020B0604020202020204" pitchFamily="34" charset="0"/>
                <a:cs typeface="Arial" panose="020B0604020202020204" pitchFamily="34" charset="0"/>
              </a:defRPr>
            </a:lvl1pPr>
          </a:lstStyle>
          <a:p>
            <a:pPr lvl="0"/>
            <a:r>
              <a:rPr lang="en-US" altLang="en-US" noProof="0" smtClean="0"/>
              <a:t>Click to edit Master title style</a:t>
            </a:r>
            <a:endParaRPr lang="en-US" altLang="en-US" noProof="0" dirty="0" smtClean="0"/>
          </a:p>
        </p:txBody>
      </p:sp>
      <p:sp>
        <p:nvSpPr>
          <p:cNvPr id="14" name="Rectangle 3"/>
          <p:cNvSpPr>
            <a:spLocks noGrp="1" noChangeArrowheads="1"/>
          </p:cNvSpPr>
          <p:nvPr>
            <p:ph type="subTitle" idx="1"/>
          </p:nvPr>
        </p:nvSpPr>
        <p:spPr>
          <a:xfrm>
            <a:off x="352650" y="1595988"/>
            <a:ext cx="7980228" cy="448712"/>
          </a:xfrm>
          <a:prstGeom prst="rect">
            <a:avLst/>
          </a:prstGeom>
        </p:spPr>
        <p:txBody>
          <a:bodyPr/>
          <a:lstStyle>
            <a:lvl1pPr marL="257175" marR="0" indent="-257175" algn="just" defTabSz="685800" rtl="0" eaLnBrk="1" fontAlgn="base" latinLnBrk="0" hangingPunct="1">
              <a:lnSpc>
                <a:spcPct val="100000"/>
              </a:lnSpc>
              <a:spcBef>
                <a:spcPct val="20000"/>
              </a:spcBef>
              <a:spcAft>
                <a:spcPct val="0"/>
              </a:spcAft>
              <a:buClr>
                <a:srgbClr val="2C4592"/>
              </a:buClr>
              <a:buSzPct val="50000"/>
              <a:buFont typeface="Wingdings" pitchFamily="2" charset="2"/>
              <a:buNone/>
              <a:tabLst/>
              <a:defRPr kumimoji="0" lang="en-GB" altLang="en-US" sz="1800" b="0" i="0" u="none" strike="noStrike" kern="1200" cap="none" spc="0" normalizeH="0" baseline="0" noProof="0">
                <a:ln>
                  <a:noFill/>
                </a:ln>
                <a:solidFill>
                  <a:srgbClr val="000000"/>
                </a:solidFill>
                <a:effectLst/>
                <a:uLnTx/>
                <a:uFillTx/>
                <a:latin typeface="Arial"/>
              </a:defRPr>
            </a:lvl1pPr>
            <a:lvl2pPr marL="557213" marR="0" indent="-214313" algn="just" defTabSz="685800" rtl="0" eaLnBrk="1" fontAlgn="base" latinLnBrk="0" hangingPunct="1">
              <a:lnSpc>
                <a:spcPct val="100000"/>
              </a:lnSpc>
              <a:spcBef>
                <a:spcPct val="20000"/>
              </a:spcBef>
              <a:spcAft>
                <a:spcPct val="0"/>
              </a:spcAft>
              <a:buClr>
                <a:srgbClr val="2C4592"/>
              </a:buClr>
              <a:buSzPct val="50000"/>
              <a:buFont typeface="Wingdings" pitchFamily="2" charset="2"/>
              <a:buChar char="l"/>
              <a:tabLst/>
              <a:defRPr/>
            </a:lvl2pPr>
          </a:lstStyle>
          <a:p>
            <a:pPr lvl="0"/>
            <a:r>
              <a:rPr lang="en-US" altLang="en-US" noProof="0" smtClean="0"/>
              <a:t>Click to edit Master subtitle style</a:t>
            </a:r>
            <a:endParaRPr kumimoji="0" lang="en-GB" altLang="en-US" sz="1050" b="0" i="0" u="none" strike="noStrike" kern="1200" cap="none" spc="0" normalizeH="0" baseline="0" noProof="0" dirty="0" smtClean="0">
              <a:ln>
                <a:noFill/>
              </a:ln>
              <a:solidFill>
                <a:srgbClr val="000000"/>
              </a:solidFill>
              <a:effectLst/>
              <a:uLnTx/>
              <a:uFillTx/>
              <a:latin typeface="+mn-lt"/>
              <a:ea typeface="+mn-ea"/>
              <a:cs typeface="+mn-cs"/>
            </a:endParaRPr>
          </a:p>
        </p:txBody>
      </p:sp>
    </p:spTree>
    <p:extLst>
      <p:ext uri="{BB962C8B-B14F-4D97-AF65-F5344CB8AC3E}">
        <p14:creationId xmlns:p14="http://schemas.microsoft.com/office/powerpoint/2010/main" val="3009130614"/>
      </p:ext>
    </p:extLst>
  </p:cSld>
  <p:clrMapOvr>
    <a:masterClrMapping/>
  </p:clrMapOvr>
  <p:extLst>
    <p:ext uri="{DCECCB84-F9BA-43D5-87BE-67443E8EF086}">
      <p15:sldGuideLst xmlns:p15="http://schemas.microsoft.com/office/powerpoint/2012/main">
        <p15:guide id="2" pos="26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ctangle 2"/>
          <p:cNvSpPr>
            <a:spLocks noGrp="1" noChangeArrowheads="1"/>
          </p:cNvSpPr>
          <p:nvPr>
            <p:ph type="ctrTitle"/>
          </p:nvPr>
        </p:nvSpPr>
        <p:spPr>
          <a:xfrm>
            <a:off x="342991" y="638417"/>
            <a:ext cx="7989887" cy="581818"/>
          </a:xfrm>
          <a:prstGeom prst="rect">
            <a:avLst/>
          </a:prstGeom>
        </p:spPr>
        <p:txBody>
          <a:bodyPr/>
          <a:lstStyle>
            <a:lvl1pPr>
              <a:defRPr sz="3000">
                <a:solidFill>
                  <a:schemeClr val="bg1"/>
                </a:solidFill>
                <a:latin typeface="Arial" panose="020B0604020202020204" pitchFamily="34" charset="0"/>
                <a:cs typeface="Arial" panose="020B0604020202020204" pitchFamily="34" charset="0"/>
              </a:defRPr>
            </a:lvl1pPr>
          </a:lstStyle>
          <a:p>
            <a:pPr lvl="0"/>
            <a:r>
              <a:rPr lang="en-US" altLang="en-US" noProof="0" smtClean="0"/>
              <a:t>Click to edit Master title style</a:t>
            </a:r>
            <a:endParaRPr lang="en-US" altLang="en-US" noProof="0" dirty="0" smtClean="0"/>
          </a:p>
        </p:txBody>
      </p:sp>
      <p:sp>
        <p:nvSpPr>
          <p:cNvPr id="8" name="Rectangle 3"/>
          <p:cNvSpPr>
            <a:spLocks noGrp="1" noChangeArrowheads="1"/>
          </p:cNvSpPr>
          <p:nvPr>
            <p:ph type="subTitle" idx="1"/>
          </p:nvPr>
        </p:nvSpPr>
        <p:spPr>
          <a:xfrm>
            <a:off x="352650" y="1595989"/>
            <a:ext cx="7304088" cy="447113"/>
          </a:xfrm>
          <a:prstGeom prst="rect">
            <a:avLst/>
          </a:prstGeom>
        </p:spPr>
        <p:txBody>
          <a:bodyPr/>
          <a:lstStyle>
            <a:lvl1pPr marL="0" indent="0" algn="l">
              <a:buFont typeface="Wingdings" pitchFamily="2" charset="2"/>
              <a:buNone/>
              <a:defRPr sz="1800">
                <a:solidFill>
                  <a:schemeClr val="bg1"/>
                </a:solidFill>
                <a:latin typeface="Arial" panose="020B0604020202020204" pitchFamily="34" charset="0"/>
                <a:cs typeface="Arial" panose="020B0604020202020204" pitchFamily="34" charset="0"/>
              </a:defRPr>
            </a:lvl1pPr>
          </a:lstStyle>
          <a:p>
            <a:pPr lvl="0"/>
            <a:r>
              <a:rPr lang="en-US" altLang="en-US" noProof="0" smtClean="0"/>
              <a:t>Click to edit Master subtitle style</a:t>
            </a:r>
            <a:endParaRPr lang="en-US" altLang="en-US" noProof="0" dirty="0" smtClean="0"/>
          </a:p>
        </p:txBody>
      </p:sp>
    </p:spTree>
    <p:extLst>
      <p:ext uri="{BB962C8B-B14F-4D97-AF65-F5344CB8AC3E}">
        <p14:creationId xmlns:p14="http://schemas.microsoft.com/office/powerpoint/2010/main" val="220688175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03458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gov.uk/government/publications/covid-19-mental-health-and-wellbeing-surveillance-report/2-important-findings-so-far"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v.uk/government/publications/state-of-the-nation-2020-children-and-young-peoples-wellbeing"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nhs.uk/oneyou/every-mind-matters/"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mailchi.mp/bd6b611e1c90/nycclivedexperiencesurvey"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Mental Health &amp; </a:t>
            </a:r>
            <a:r>
              <a:rPr lang="en-GB" dirty="0" err="1" smtClean="0"/>
              <a:t>Covid</a:t>
            </a:r>
            <a:r>
              <a:rPr lang="en-GB" dirty="0" smtClean="0"/>
              <a:t> in Craven</a:t>
            </a:r>
            <a:br>
              <a:rPr lang="en-GB" dirty="0" smtClean="0"/>
            </a:br>
            <a:r>
              <a:rPr lang="en-GB" dirty="0" smtClean="0"/>
              <a:t/>
            </a:r>
            <a:br>
              <a:rPr lang="en-GB" dirty="0" smtClean="0"/>
            </a:br>
            <a:r>
              <a:rPr lang="en-GB" dirty="0" smtClean="0"/>
              <a:t>CCT Stakeholder Group – 21.10.20</a:t>
            </a:r>
            <a:endParaRPr lang="en-GB" dirty="0"/>
          </a:p>
        </p:txBody>
      </p:sp>
    </p:spTree>
    <p:extLst>
      <p:ext uri="{BB962C8B-B14F-4D97-AF65-F5344CB8AC3E}">
        <p14:creationId xmlns:p14="http://schemas.microsoft.com/office/powerpoint/2010/main" val="7550130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2650" y="647941"/>
            <a:ext cx="7989887" cy="399809"/>
          </a:xfrm>
        </p:spPr>
        <p:txBody>
          <a:bodyPr/>
          <a:lstStyle/>
          <a:p>
            <a:pPr algn="ctr"/>
            <a:r>
              <a:rPr lang="en-GB" sz="2500" u="sng" dirty="0" smtClean="0"/>
              <a:t>National Picture</a:t>
            </a:r>
            <a:br>
              <a:rPr lang="en-GB" sz="2500" u="sng" dirty="0" smtClean="0"/>
            </a:br>
            <a:r>
              <a:rPr lang="en-GB" sz="2500" u="sng" dirty="0"/>
              <a:t/>
            </a:r>
            <a:br>
              <a:rPr lang="en-GB" sz="2500" u="sng" dirty="0"/>
            </a:br>
            <a:r>
              <a:rPr lang="en-GB" sz="2500" dirty="0" smtClean="0"/>
              <a:t> </a:t>
            </a:r>
            <a:endParaRPr lang="en-GB" sz="2500" dirty="0"/>
          </a:p>
        </p:txBody>
      </p:sp>
      <p:sp>
        <p:nvSpPr>
          <p:cNvPr id="3" name="Subtitle 2"/>
          <p:cNvSpPr>
            <a:spLocks noGrp="1"/>
          </p:cNvSpPr>
          <p:nvPr>
            <p:ph type="subTitle" idx="1"/>
          </p:nvPr>
        </p:nvSpPr>
        <p:spPr/>
        <p:txBody>
          <a:bodyPr/>
          <a:lstStyle/>
          <a:p>
            <a:endParaRPr lang="en-GB" b="1" u="sng" dirty="0" smtClean="0"/>
          </a:p>
          <a:p>
            <a:pPr marL="285750" indent="-285750">
              <a:buFont typeface="Arial" panose="020B0604020202020204" pitchFamily="34" charset="0"/>
              <a:buChar char="•"/>
            </a:pPr>
            <a:endParaRPr lang="en-GB" b="1" u="sng" dirty="0" smtClean="0"/>
          </a:p>
          <a:p>
            <a:pPr marL="285750" indent="-285750">
              <a:buFont typeface="Arial" panose="020B0604020202020204" pitchFamily="34" charset="0"/>
              <a:buChar char="•"/>
            </a:pPr>
            <a:endParaRPr lang="en-GB" b="1" u="sng" dirty="0"/>
          </a:p>
          <a:p>
            <a:pPr marL="0" indent="0"/>
            <a:endParaRPr lang="en-GB" b="1" u="sng" dirty="0"/>
          </a:p>
          <a:p>
            <a:pPr marL="285750" indent="-285750">
              <a:buFont typeface="Arial" panose="020B0604020202020204" pitchFamily="34" charset="0"/>
              <a:buChar char="•"/>
            </a:pPr>
            <a:endParaRPr lang="en-GB" b="1" dirty="0"/>
          </a:p>
        </p:txBody>
      </p:sp>
      <p:sp>
        <p:nvSpPr>
          <p:cNvPr id="6" name="TextBox 5"/>
          <p:cNvSpPr txBox="1"/>
          <p:nvPr/>
        </p:nvSpPr>
        <p:spPr>
          <a:xfrm>
            <a:off x="61276" y="5829885"/>
            <a:ext cx="8562975" cy="480131"/>
          </a:xfrm>
          <a:prstGeom prst="rect">
            <a:avLst/>
          </a:prstGeom>
        </p:spPr>
        <p:txBody>
          <a:bodyPr wrap="square" rtlCol="0">
            <a:spAutoFit/>
          </a:bodyPr>
          <a:lstStyle/>
          <a:p>
            <a:pPr marR="0" algn="l" defTabSz="914400" rtl="0" eaLnBrk="1" fontAlgn="auto" latinLnBrk="0" hangingPunct="1">
              <a:lnSpc>
                <a:spcPct val="90000"/>
              </a:lnSpc>
              <a:spcBef>
                <a:spcPct val="0"/>
              </a:spcBef>
              <a:spcAft>
                <a:spcPts val="0"/>
              </a:spcAft>
              <a:buClrTx/>
              <a:buSzTx/>
              <a:tabLst/>
            </a:pPr>
            <a:endParaRPr lang="en-GB" sz="1400" dirty="0">
              <a:solidFill>
                <a:srgbClr val="00437B"/>
              </a:solidFill>
              <a:latin typeface="Arial"/>
              <a:ea typeface="+mj-ea"/>
              <a:cs typeface="+mj-cs"/>
            </a:endParaRPr>
          </a:p>
          <a:p>
            <a:pPr marR="0" algn="l" defTabSz="914400" rtl="0" eaLnBrk="1" fontAlgn="auto" latinLnBrk="0" hangingPunct="1">
              <a:lnSpc>
                <a:spcPct val="90000"/>
              </a:lnSpc>
              <a:spcBef>
                <a:spcPct val="0"/>
              </a:spcBef>
              <a:spcAft>
                <a:spcPts val="0"/>
              </a:spcAft>
              <a:buClrTx/>
              <a:buSzTx/>
              <a:tabLst/>
            </a:pPr>
            <a:r>
              <a:rPr kumimoji="0" lang="en-GB" sz="1400" b="1" i="0" u="none" strike="noStrike" kern="1200" cap="none" spc="0" normalizeH="0" baseline="0" noProof="0" dirty="0" smtClean="0">
                <a:ln>
                  <a:noFill/>
                </a:ln>
                <a:solidFill>
                  <a:srgbClr val="00437B"/>
                </a:solidFill>
                <a:effectLst/>
                <a:uLnTx/>
                <a:uFillTx/>
                <a:latin typeface="Arial"/>
                <a:ea typeface="+mj-ea"/>
                <a:cs typeface="+mj-cs"/>
              </a:rPr>
              <a:t>Coronavirus and Depression in Adults, Great Britain</a:t>
            </a:r>
            <a:r>
              <a:rPr lang="en-GB" sz="1400" b="1" dirty="0">
                <a:solidFill>
                  <a:srgbClr val="00437B"/>
                </a:solidFill>
                <a:latin typeface="Arial"/>
                <a:ea typeface="+mj-ea"/>
                <a:cs typeface="+mj-cs"/>
              </a:rPr>
              <a:t>:</a:t>
            </a:r>
            <a:r>
              <a:rPr kumimoji="0" lang="en-GB" sz="1400" b="1" i="0" u="none" strike="noStrike" kern="1200" cap="none" spc="0" normalizeH="0" baseline="0" noProof="0" dirty="0" smtClean="0">
                <a:ln>
                  <a:noFill/>
                </a:ln>
                <a:solidFill>
                  <a:srgbClr val="00437B"/>
                </a:solidFill>
                <a:effectLst/>
                <a:uLnTx/>
                <a:uFillTx/>
                <a:latin typeface="Arial"/>
                <a:ea typeface="+mj-ea"/>
                <a:cs typeface="+mj-cs"/>
              </a:rPr>
              <a:t> June 2020 - ONS</a:t>
            </a:r>
          </a:p>
        </p:txBody>
      </p:sp>
      <p:sp>
        <p:nvSpPr>
          <p:cNvPr id="4" name="Rectangular Callout 3"/>
          <p:cNvSpPr/>
          <p:nvPr/>
        </p:nvSpPr>
        <p:spPr>
          <a:xfrm>
            <a:off x="352650" y="1087788"/>
            <a:ext cx="8457975" cy="809939"/>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t>Almost one in five adults (19.2%) were likely to be experiencing some form of depression during the coronavirus (COVID-19) pandemic in June 2020; this had almost doubled from around 1 in 10 (9.7%) before the pandemic (July 2019 to March 2020).</a:t>
            </a:r>
            <a:endParaRPr lang="en-GB" sz="1400" dirty="0"/>
          </a:p>
        </p:txBody>
      </p:sp>
      <p:sp>
        <p:nvSpPr>
          <p:cNvPr id="7" name="Rectangular Callout 6"/>
          <p:cNvSpPr/>
          <p:nvPr/>
        </p:nvSpPr>
        <p:spPr>
          <a:xfrm>
            <a:off x="352649" y="4853366"/>
            <a:ext cx="8457975" cy="791046"/>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t>Over two in five (42.2%) adults experiencing some form of depression during the pandemic said their relationships were being affected, compared with one in five (20.7%) adults with no or mild depressive symptoms.</a:t>
            </a:r>
            <a:endParaRPr lang="en-GB" sz="1400" dirty="0"/>
          </a:p>
        </p:txBody>
      </p:sp>
      <p:sp>
        <p:nvSpPr>
          <p:cNvPr id="8" name="Rectangular Callout 7"/>
          <p:cNvSpPr/>
          <p:nvPr/>
        </p:nvSpPr>
        <p:spPr>
          <a:xfrm>
            <a:off x="352649" y="4020275"/>
            <a:ext cx="8457975" cy="693253"/>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t>Feeling stressed or anxious was the most common way adults experiencing some form of depression felt their well-being was being affected, with 84.9% stating this.</a:t>
            </a:r>
            <a:endParaRPr lang="en-GB" sz="1400" dirty="0"/>
          </a:p>
        </p:txBody>
      </p:sp>
      <p:sp>
        <p:nvSpPr>
          <p:cNvPr id="9" name="Rectangular Callout 8"/>
          <p:cNvSpPr/>
          <p:nvPr/>
        </p:nvSpPr>
        <p:spPr>
          <a:xfrm>
            <a:off x="352650" y="3187184"/>
            <a:ext cx="8457975" cy="667126"/>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t>Adults who were aged 16 to 39 years old, female, unable to afford an unexpected expense, or disabled were the most likely to experience some form of depression during the pandemic. </a:t>
            </a:r>
            <a:endParaRPr lang="en-GB" sz="1400" dirty="0"/>
          </a:p>
        </p:txBody>
      </p:sp>
      <p:sp>
        <p:nvSpPr>
          <p:cNvPr id="10" name="Rectangular Callout 9"/>
          <p:cNvSpPr/>
          <p:nvPr/>
        </p:nvSpPr>
        <p:spPr>
          <a:xfrm>
            <a:off x="352650" y="2118673"/>
            <a:ext cx="8457975" cy="902546"/>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t>One in eight adults (12.9%) developed moderate to severe depressive symptoms during the pandemic, while a further 6.2% of the population continued to experience this level of depressive symptoms; around 1 in 25 adults (3.5%) saw an improvement over this period.</a:t>
            </a:r>
            <a:endParaRPr lang="en-GB" sz="1400" dirty="0"/>
          </a:p>
        </p:txBody>
      </p:sp>
    </p:spTree>
    <p:extLst>
      <p:ext uri="{BB962C8B-B14F-4D97-AF65-F5344CB8AC3E}">
        <p14:creationId xmlns:p14="http://schemas.microsoft.com/office/powerpoint/2010/main" val="41728346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u="sng" dirty="0" smtClean="0"/>
              <a:t>National Headlines </a:t>
            </a:r>
            <a:endParaRPr lang="en-GB" u="sng" dirty="0"/>
          </a:p>
        </p:txBody>
      </p:sp>
      <p:sp>
        <p:nvSpPr>
          <p:cNvPr id="4" name="Explosion 2 3"/>
          <p:cNvSpPr/>
          <p:nvPr/>
        </p:nvSpPr>
        <p:spPr>
          <a:xfrm>
            <a:off x="162541" y="1220234"/>
            <a:ext cx="4299290" cy="2996989"/>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t>“Let </a:t>
            </a:r>
            <a:r>
              <a:rPr lang="en-GB" sz="1600" b="1" dirty="0"/>
              <a:t>depressed teens postpone </a:t>
            </a:r>
            <a:r>
              <a:rPr lang="en-GB" sz="1600" b="1" dirty="0" smtClean="0"/>
              <a:t>exams”, </a:t>
            </a:r>
            <a:r>
              <a:rPr lang="en-GB" sz="1600" b="1" dirty="0"/>
              <a:t>say </a:t>
            </a:r>
            <a:r>
              <a:rPr lang="en-GB" sz="1600" b="1" dirty="0" smtClean="0"/>
              <a:t>researchers.</a:t>
            </a:r>
            <a:endParaRPr lang="en-GB" sz="1600" dirty="0"/>
          </a:p>
        </p:txBody>
      </p:sp>
      <p:sp>
        <p:nvSpPr>
          <p:cNvPr id="5" name="Explosion 2 4"/>
          <p:cNvSpPr/>
          <p:nvPr/>
        </p:nvSpPr>
        <p:spPr>
          <a:xfrm>
            <a:off x="162540" y="3787966"/>
            <a:ext cx="5246741" cy="2853369"/>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smtClean="0"/>
              <a:t>“Severe </a:t>
            </a:r>
            <a:r>
              <a:rPr lang="en-GB" sz="1600" b="1" dirty="0"/>
              <a:t>mental health problems rise amid </a:t>
            </a:r>
            <a:r>
              <a:rPr lang="en-GB" sz="1600" b="1" dirty="0" smtClean="0"/>
              <a:t>pandemic”</a:t>
            </a:r>
            <a:endParaRPr lang="en-GB" sz="1600" dirty="0"/>
          </a:p>
        </p:txBody>
      </p:sp>
      <p:sp>
        <p:nvSpPr>
          <p:cNvPr id="7" name="Explosion 2 6"/>
          <p:cNvSpPr/>
          <p:nvPr/>
        </p:nvSpPr>
        <p:spPr>
          <a:xfrm>
            <a:off x="4654626" y="1597446"/>
            <a:ext cx="4489374" cy="3525397"/>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n-GB" sz="1600" b="1" dirty="0" smtClean="0"/>
              <a:t>“Covid-19 </a:t>
            </a:r>
            <a:r>
              <a:rPr lang="en-GB" sz="1600" b="1" dirty="0"/>
              <a:t>may be a physical illness but it has also hit mental health hard</a:t>
            </a:r>
            <a:r>
              <a:rPr lang="en-GB" sz="1600" b="1" dirty="0" smtClean="0"/>
              <a:t>.”</a:t>
            </a:r>
            <a:endParaRPr lang="en-GB" sz="1600" dirty="0"/>
          </a:p>
        </p:txBody>
      </p:sp>
    </p:spTree>
    <p:extLst>
      <p:ext uri="{BB962C8B-B14F-4D97-AF65-F5344CB8AC3E}">
        <p14:creationId xmlns:p14="http://schemas.microsoft.com/office/powerpoint/2010/main" val="15506213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p:cNvSpPr/>
          <p:nvPr/>
        </p:nvSpPr>
        <p:spPr>
          <a:xfrm>
            <a:off x="528810" y="341523"/>
            <a:ext cx="8207566" cy="5827923"/>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t>Sophie </a:t>
            </a:r>
            <a:r>
              <a:rPr lang="en-GB" altLang="en-US" b="1" dirty="0" err="1"/>
              <a:t>Corlett</a:t>
            </a:r>
            <a:r>
              <a:rPr lang="en-GB" altLang="en-US" b="1" dirty="0"/>
              <a:t>, Director of External Relations at Mind says:</a:t>
            </a:r>
          </a:p>
          <a:p>
            <a:r>
              <a:rPr lang="en-GB" altLang="en-US" dirty="0"/>
              <a:t>“It’s worrying to see an increase in the number of people experiencing depression. We cannot underestimate the impact that the pandemic has had on the nation’s mental health – whether that’s bereavement, the devastating loss of life, the impact of lockdown, or the recession we are now in. We know people already struggling with their mental health or with related issues like problems with employment, housing, benefits and debt have been hardest hit by coronavirus, but today’s figures also show how the pandemic has affected people who were previously well and are now experiencing depressive symptoms for the first time.”</a:t>
            </a:r>
            <a:endParaRPr lang="en-GB" dirty="0"/>
          </a:p>
        </p:txBody>
      </p:sp>
    </p:spTree>
    <p:extLst>
      <p:ext uri="{BB962C8B-B14F-4D97-AF65-F5344CB8AC3E}">
        <p14:creationId xmlns:p14="http://schemas.microsoft.com/office/powerpoint/2010/main" val="19394877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52650" y="457200"/>
            <a:ext cx="7980228" cy="5762625"/>
          </a:xfrm>
        </p:spPr>
        <p:txBody>
          <a:bodyPr/>
          <a:lstStyle/>
          <a:p>
            <a:endParaRPr lang="en-GB" altLang="en-US" u="sng" dirty="0"/>
          </a:p>
          <a:p>
            <a:endParaRPr lang="en-GB" altLang="en-US" u="sng" dirty="0" smtClean="0"/>
          </a:p>
          <a:p>
            <a:r>
              <a:rPr lang="en-GB" altLang="en-US" sz="2400" b="1" u="sng" dirty="0"/>
              <a:t>Coronavirus: Mental Health in the Pandemic</a:t>
            </a:r>
          </a:p>
          <a:p>
            <a:r>
              <a:rPr lang="en-GB" altLang="en-US" dirty="0"/>
              <a:t>The Mental Health Foundation is leading this ongoing, UK-wide, long-term study of how the pandemic is affecting people’s mental health, working with the University of Cambridge, Swansea University, the University of Strathclyde and Queen’s University Belfast</a:t>
            </a:r>
            <a:r>
              <a:rPr lang="en-GB" altLang="en-US" dirty="0" smtClean="0"/>
              <a:t>. </a:t>
            </a:r>
          </a:p>
          <a:p>
            <a:r>
              <a:rPr lang="en-GB" altLang="en-US" dirty="0" smtClean="0"/>
              <a:t>The study has </a:t>
            </a:r>
            <a:r>
              <a:rPr lang="en-GB" altLang="en-US" dirty="0"/>
              <a:t>shown that </a:t>
            </a:r>
            <a:r>
              <a:rPr lang="en-GB" altLang="en-US" b="1" i="1" dirty="0"/>
              <a:t>people’s mental health is being affected by social distancing measures and their economic </a:t>
            </a:r>
            <a:r>
              <a:rPr lang="en-GB" altLang="en-US" b="1" i="1" dirty="0" smtClean="0"/>
              <a:t>consequences</a:t>
            </a:r>
            <a:r>
              <a:rPr lang="en-GB" altLang="en-US" dirty="0" smtClean="0"/>
              <a:t>.  Furthermore</a:t>
            </a:r>
            <a:r>
              <a:rPr lang="en-GB" altLang="en-US" dirty="0"/>
              <a:t>, the mental health effects are falling unequally across society, with people in some social groups bearing much more of the mental health burden than others. These effects are likely to deepen during the pandemic and its aftermath. But there is also cause for hope. While there is no vaccine for mental distress, much can be done to prevent mental health problems; </a:t>
            </a:r>
            <a:r>
              <a:rPr lang="en-GB" altLang="en-US" dirty="0" smtClean="0"/>
              <a:t>well evidenced </a:t>
            </a:r>
            <a:r>
              <a:rPr lang="en-GB" altLang="en-US" dirty="0"/>
              <a:t>solutions are at hand.</a:t>
            </a:r>
            <a:r>
              <a:rPr lang="en-GB" altLang="en-US" dirty="0" smtClean="0"/>
              <a:t> </a:t>
            </a:r>
            <a:endParaRPr lang="en-GB" altLang="en-US" dirty="0"/>
          </a:p>
          <a:p>
            <a:endParaRPr lang="en-GB" altLang="en-US" dirty="0" smtClean="0"/>
          </a:p>
          <a:p>
            <a:r>
              <a:rPr lang="en-GB" altLang="en-US" b="1" u="sng" dirty="0"/>
              <a:t>https://www.mentalhealth.org.uk/coronavirus/pandemic-recommendations-prevention</a:t>
            </a:r>
          </a:p>
        </p:txBody>
      </p:sp>
    </p:spTree>
    <p:extLst>
      <p:ext uri="{BB962C8B-B14F-4D97-AF65-F5344CB8AC3E}">
        <p14:creationId xmlns:p14="http://schemas.microsoft.com/office/powerpoint/2010/main" val="4077321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NY Out of Hours Mental Health Support Line</a:t>
            </a:r>
            <a:endParaRPr lang="en-GB" dirty="0"/>
          </a:p>
        </p:txBody>
      </p:sp>
      <p:sp>
        <p:nvSpPr>
          <p:cNvPr id="3" name="Subtitle 2"/>
          <p:cNvSpPr>
            <a:spLocks noGrp="1"/>
          </p:cNvSpPr>
          <p:nvPr>
            <p:ph type="subTitle" idx="1"/>
          </p:nvPr>
        </p:nvSpPr>
        <p:spPr>
          <a:xfrm>
            <a:off x="352650" y="1114425"/>
            <a:ext cx="8505600" cy="4505325"/>
          </a:xfrm>
        </p:spPr>
        <p:txBody>
          <a:bodyPr/>
          <a:lstStyle/>
          <a:p>
            <a:pPr marL="285750" indent="-285750">
              <a:buFont typeface="Arial" panose="020B0604020202020204" pitchFamily="34" charset="0"/>
              <a:buChar char="•"/>
            </a:pPr>
            <a:r>
              <a:rPr lang="en-GB" altLang="en-US" dirty="0" smtClean="0"/>
              <a:t>NYCC commissioned service.</a:t>
            </a:r>
          </a:p>
          <a:p>
            <a:pPr marL="0" indent="0"/>
            <a:endParaRPr lang="en-GB" altLang="en-US" dirty="0" smtClean="0"/>
          </a:p>
          <a:p>
            <a:pPr marL="285750" indent="-285750">
              <a:buFont typeface="Arial" panose="020B0604020202020204" pitchFamily="34" charset="0"/>
              <a:buChar char="•"/>
            </a:pPr>
            <a:r>
              <a:rPr lang="en-GB" altLang="en-US" dirty="0" smtClean="0"/>
              <a:t>Open access </a:t>
            </a:r>
            <a:r>
              <a:rPr lang="en-GB" altLang="en-US" dirty="0"/>
              <a:t>and available to anyone living in North Yorkshire with mental health needs, including carers of people with mental health needs. </a:t>
            </a:r>
            <a:endParaRPr lang="en-GB" altLang="en-US" dirty="0" smtClean="0"/>
          </a:p>
          <a:p>
            <a:pPr marL="285750" indent="-285750">
              <a:buFont typeface="Arial" panose="020B0604020202020204" pitchFamily="34" charset="0"/>
              <a:buChar char="•"/>
            </a:pPr>
            <a:endParaRPr lang="en-GB" altLang="en-US" dirty="0" smtClean="0"/>
          </a:p>
          <a:p>
            <a:pPr marL="285750" indent="-285750">
              <a:buFont typeface="Arial" panose="020B0604020202020204" pitchFamily="34" charset="0"/>
              <a:buChar char="•"/>
            </a:pPr>
            <a:r>
              <a:rPr lang="en-GB" altLang="en-US" dirty="0" smtClean="0"/>
              <a:t>Contracted for 117 </a:t>
            </a:r>
            <a:r>
              <a:rPr lang="en-GB" altLang="en-US" dirty="0"/>
              <a:t>calls per </a:t>
            </a:r>
            <a:r>
              <a:rPr lang="en-GB" altLang="en-US" dirty="0" smtClean="0"/>
              <a:t>week; 468 </a:t>
            </a:r>
            <a:r>
              <a:rPr lang="en-GB" altLang="en-US" dirty="0"/>
              <a:t>over 4 </a:t>
            </a:r>
            <a:r>
              <a:rPr lang="en-GB" altLang="en-US" dirty="0" smtClean="0"/>
              <a:t>weeks.</a:t>
            </a:r>
          </a:p>
          <a:p>
            <a:pPr marL="285750" indent="-285750">
              <a:buFont typeface="Arial" panose="020B0604020202020204" pitchFamily="34" charset="0"/>
              <a:buChar char="•"/>
            </a:pPr>
            <a:endParaRPr lang="en-GB" altLang="en-US" dirty="0" smtClean="0"/>
          </a:p>
          <a:p>
            <a:pPr marL="285750" indent="-285750">
              <a:buFont typeface="Arial" panose="020B0604020202020204" pitchFamily="34" charset="0"/>
              <a:buChar char="•"/>
            </a:pPr>
            <a:r>
              <a:rPr lang="en-GB" altLang="en-US" dirty="0" smtClean="0"/>
              <a:t>During lockdown, the Support Line has </a:t>
            </a:r>
            <a:r>
              <a:rPr lang="en-GB" altLang="en-US" dirty="0"/>
              <a:t>received </a:t>
            </a:r>
            <a:r>
              <a:rPr lang="en-GB" altLang="en-US" b="1" dirty="0"/>
              <a:t>3407 calls </a:t>
            </a:r>
            <a:r>
              <a:rPr lang="en-GB" altLang="en-US" b="1" dirty="0" smtClean="0"/>
              <a:t>(April – July) </a:t>
            </a:r>
            <a:r>
              <a:rPr lang="en-GB" altLang="en-US" b="1" dirty="0"/>
              <a:t>compared with 2019/20 </a:t>
            </a:r>
            <a:r>
              <a:rPr lang="en-GB" altLang="en-US" b="1" dirty="0" smtClean="0"/>
              <a:t>(Total Year) calls </a:t>
            </a:r>
            <a:r>
              <a:rPr lang="en-GB" altLang="en-US" b="1" dirty="0"/>
              <a:t>of </a:t>
            </a:r>
            <a:r>
              <a:rPr lang="en-GB" altLang="en-US" b="1" dirty="0" smtClean="0"/>
              <a:t>6985</a:t>
            </a:r>
            <a:r>
              <a:rPr lang="en-GB" altLang="en-US" dirty="0" smtClean="0"/>
              <a:t>, and operating at </a:t>
            </a:r>
            <a:r>
              <a:rPr lang="en-GB" altLang="en-US" dirty="0" smtClean="0"/>
              <a:t>an </a:t>
            </a:r>
            <a:r>
              <a:rPr lang="en-GB" altLang="en-US" b="1" dirty="0" smtClean="0"/>
              <a:t>average </a:t>
            </a:r>
            <a:r>
              <a:rPr lang="en-GB" altLang="en-US" b="1" dirty="0"/>
              <a:t>of 190% capacity each </a:t>
            </a:r>
            <a:r>
              <a:rPr lang="en-GB" altLang="en-US" b="1" dirty="0" smtClean="0"/>
              <a:t>month</a:t>
            </a:r>
          </a:p>
          <a:p>
            <a:pPr marL="0" indent="0"/>
            <a:endParaRPr lang="en-GB" altLang="en-US" dirty="0" smtClean="0"/>
          </a:p>
          <a:p>
            <a:pPr marL="285750" indent="-285750">
              <a:buFont typeface="Arial" panose="020B0604020202020204" pitchFamily="34" charset="0"/>
              <a:buChar char="•"/>
            </a:pPr>
            <a:r>
              <a:rPr lang="en-GB" dirty="0" smtClean="0"/>
              <a:t>Feedback </a:t>
            </a:r>
            <a:r>
              <a:rPr lang="en-GB" dirty="0"/>
              <a:t>from anonymous callers that they are </a:t>
            </a:r>
            <a:r>
              <a:rPr lang="en-GB" b="1" dirty="0"/>
              <a:t>more anxious now than prior to </a:t>
            </a:r>
            <a:r>
              <a:rPr lang="en-GB" b="1" dirty="0" err="1"/>
              <a:t>Covid</a:t>
            </a:r>
            <a:r>
              <a:rPr lang="en-GB" dirty="0"/>
              <a:t> and that people’s baseline mental health has changed. </a:t>
            </a:r>
            <a:endParaRPr lang="en-GB" dirty="0" smtClean="0"/>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r>
              <a:rPr lang="en-GB" b="1" dirty="0" smtClean="0"/>
              <a:t>Increase in </a:t>
            </a:r>
            <a:r>
              <a:rPr lang="en-GB" b="1" dirty="0"/>
              <a:t>duration of </a:t>
            </a:r>
            <a:r>
              <a:rPr lang="en-GB" b="1" dirty="0" smtClean="0"/>
              <a:t>calls</a:t>
            </a:r>
            <a:r>
              <a:rPr lang="en-GB" dirty="0" smtClean="0"/>
              <a:t>; previous </a:t>
            </a:r>
            <a:r>
              <a:rPr lang="en-GB" dirty="0"/>
              <a:t>average 9 minutes </a:t>
            </a:r>
            <a:r>
              <a:rPr lang="en-GB" dirty="0" smtClean="0"/>
              <a:t>has now increased to </a:t>
            </a:r>
            <a:r>
              <a:rPr lang="en-GB" dirty="0"/>
              <a:t>20 </a:t>
            </a:r>
            <a:r>
              <a:rPr lang="en-GB" dirty="0" smtClean="0"/>
              <a:t>minutes, </a:t>
            </a:r>
            <a:r>
              <a:rPr lang="en-GB" dirty="0"/>
              <a:t>and </a:t>
            </a:r>
            <a:r>
              <a:rPr lang="en-GB" b="1" dirty="0"/>
              <a:t>complexity of </a:t>
            </a:r>
            <a:r>
              <a:rPr lang="en-GB" b="1" dirty="0" smtClean="0"/>
              <a:t>calls has also increased</a:t>
            </a:r>
            <a:r>
              <a:rPr lang="en-GB" dirty="0" smtClean="0"/>
              <a:t>. </a:t>
            </a:r>
            <a:endParaRPr lang="en-GB" dirty="0"/>
          </a:p>
          <a:p>
            <a:endParaRPr lang="en-GB" dirty="0"/>
          </a:p>
          <a:p>
            <a:endParaRPr lang="en-GB" dirty="0"/>
          </a:p>
        </p:txBody>
      </p:sp>
    </p:spTree>
    <p:extLst>
      <p:ext uri="{BB962C8B-B14F-4D97-AF65-F5344CB8AC3E}">
        <p14:creationId xmlns:p14="http://schemas.microsoft.com/office/powerpoint/2010/main" val="2127451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b="1" u="sng" dirty="0" smtClean="0"/>
              <a:t>PUBLIC HEALTH OVERVIEW</a:t>
            </a:r>
            <a:br>
              <a:rPr lang="en-GB" b="1" u="sng" dirty="0" smtClean="0"/>
            </a:br>
            <a:r>
              <a:rPr lang="en-GB" b="1" u="sng" dirty="0" smtClean="0"/>
              <a:t/>
            </a:r>
            <a:br>
              <a:rPr lang="en-GB" b="1" u="sng" dirty="0" smtClean="0"/>
            </a:br>
            <a:r>
              <a:rPr lang="en-GB" b="1" u="sng" dirty="0" smtClean="0"/>
              <a:t>Catherine Baker - Health Improvement Manager; NYCC </a:t>
            </a:r>
            <a:r>
              <a:rPr lang="en-GB" b="1" u="sng" dirty="0" smtClean="0"/>
              <a:t> </a:t>
            </a:r>
            <a:endParaRPr lang="en-GB" b="1" u="sng" dirty="0"/>
          </a:p>
        </p:txBody>
      </p:sp>
    </p:spTree>
    <p:extLst>
      <p:ext uri="{BB962C8B-B14F-4D97-AF65-F5344CB8AC3E}">
        <p14:creationId xmlns:p14="http://schemas.microsoft.com/office/powerpoint/2010/main" val="3903893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The National Picture</a:t>
            </a:r>
            <a:endParaRPr lang="en-GB" dirty="0"/>
          </a:p>
        </p:txBody>
      </p:sp>
      <p:sp>
        <p:nvSpPr>
          <p:cNvPr id="3" name="Subtitle 2"/>
          <p:cNvSpPr>
            <a:spLocks noGrp="1"/>
          </p:cNvSpPr>
          <p:nvPr>
            <p:ph type="subTitle" idx="1"/>
          </p:nvPr>
        </p:nvSpPr>
        <p:spPr>
          <a:xfrm>
            <a:off x="352650" y="1220235"/>
            <a:ext cx="7980228" cy="5119605"/>
          </a:xfrm>
        </p:spPr>
        <p:txBody>
          <a:bodyPr/>
          <a:lstStyle/>
          <a:p>
            <a:r>
              <a:rPr lang="en-GB" altLang="en-US" b="1" dirty="0"/>
              <a:t>COVID-19: mental health and wellbeing surveillance report </a:t>
            </a:r>
            <a:r>
              <a:rPr lang="en-GB" altLang="en-US" b="1" dirty="0" smtClean="0"/>
              <a:t>– Sept 2020</a:t>
            </a:r>
          </a:p>
          <a:p>
            <a:endParaRPr lang="en-GB" dirty="0"/>
          </a:p>
          <a:p>
            <a:r>
              <a:rPr lang="en-GB" altLang="en-US" b="1" dirty="0" smtClean="0"/>
              <a:t>Changes </a:t>
            </a:r>
            <a:r>
              <a:rPr lang="en-GB" altLang="en-US" b="1" dirty="0"/>
              <a:t>in population mental health and wellbeing</a:t>
            </a:r>
            <a:endParaRPr lang="en-GB" altLang="en-US" dirty="0"/>
          </a:p>
          <a:p>
            <a:r>
              <a:rPr lang="en-GB" altLang="en-US" dirty="0" smtClean="0"/>
              <a:t>	There </a:t>
            </a:r>
            <a:r>
              <a:rPr lang="en-GB" altLang="en-US" dirty="0"/>
              <a:t>is evidence that self reported mental health and wellbeing worsened during the COVID-19 pandemic. The decline was largest in April. There is evidence of some recovery since then, but not yet to pre-pandemic levels.</a:t>
            </a:r>
          </a:p>
          <a:p>
            <a:endParaRPr lang="en-GB" altLang="en-US" dirty="0"/>
          </a:p>
          <a:p>
            <a:r>
              <a:rPr lang="en-GB" altLang="en-US" b="1" dirty="0" smtClean="0"/>
              <a:t>Which </a:t>
            </a:r>
            <a:r>
              <a:rPr lang="en-GB" altLang="en-US" b="1" dirty="0"/>
              <a:t>population groups appear to be disproportionally affected?</a:t>
            </a:r>
            <a:endParaRPr lang="en-GB" altLang="en-US" dirty="0"/>
          </a:p>
          <a:p>
            <a:r>
              <a:rPr lang="en-GB" altLang="en-US" dirty="0" smtClean="0"/>
              <a:t>	Young </a:t>
            </a:r>
            <a:r>
              <a:rPr lang="en-GB" altLang="en-US" dirty="0"/>
              <a:t>adults and women have been more likely to report worse mental health and wellbeing during the pandemic than older adults and men. This is similar to pre-pandemic patterns, but the differences may have increased.</a:t>
            </a:r>
          </a:p>
          <a:p>
            <a:r>
              <a:rPr lang="en-GB" altLang="en-US" dirty="0"/>
              <a:t> </a:t>
            </a:r>
          </a:p>
          <a:p>
            <a:r>
              <a:rPr lang="en-GB" altLang="en-US" dirty="0" smtClean="0"/>
              <a:t>	Adults </a:t>
            </a:r>
            <a:r>
              <a:rPr lang="en-GB" altLang="en-US" dirty="0"/>
              <a:t>with pre-existing mental health conditions have reported higher levels of anxiety, depression and loneliness than adults without pre-existing mental health conditions.</a:t>
            </a:r>
          </a:p>
          <a:p>
            <a:r>
              <a:rPr lang="en-GB" altLang="en-US" dirty="0"/>
              <a:t> </a:t>
            </a:r>
          </a:p>
        </p:txBody>
      </p:sp>
    </p:spTree>
    <p:extLst>
      <p:ext uri="{BB962C8B-B14F-4D97-AF65-F5344CB8AC3E}">
        <p14:creationId xmlns:p14="http://schemas.microsoft.com/office/powerpoint/2010/main" val="27443717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91690" y="661268"/>
            <a:ext cx="7980228" cy="131212"/>
          </a:xfrm>
        </p:spPr>
        <p:txBody>
          <a:bodyPr/>
          <a:lstStyle/>
          <a:p>
            <a:r>
              <a:rPr lang="en-GB" altLang="en-US" dirty="0" smtClean="0"/>
              <a:t>	Adults </a:t>
            </a:r>
            <a:r>
              <a:rPr lang="en-GB" altLang="en-US" dirty="0"/>
              <a:t>with low household income or socioeconomic position reported more anxiety and depression than adults with higher household income or socioeconomic position</a:t>
            </a:r>
          </a:p>
          <a:p>
            <a:r>
              <a:rPr lang="en-GB" altLang="en-US" dirty="0"/>
              <a:t> </a:t>
            </a:r>
          </a:p>
          <a:p>
            <a:r>
              <a:rPr lang="en-GB" altLang="en-US" dirty="0" smtClean="0"/>
              <a:t>	Adults </a:t>
            </a:r>
            <a:r>
              <a:rPr lang="en-GB" altLang="en-US" dirty="0"/>
              <a:t>who were not in employment were more likely to report worse and increasing </a:t>
            </a:r>
            <a:r>
              <a:rPr lang="en-GB" altLang="en-US" dirty="0" smtClean="0"/>
              <a:t>loneliness. Adults </a:t>
            </a:r>
            <a:r>
              <a:rPr lang="en-GB" altLang="en-US" dirty="0"/>
              <a:t>who experienced loss of income early in the lockdown reported higher levels of </a:t>
            </a:r>
            <a:r>
              <a:rPr lang="en-GB" altLang="en-US" dirty="0" smtClean="0"/>
              <a:t>anxiety </a:t>
            </a:r>
            <a:r>
              <a:rPr lang="en-GB" altLang="en-US" dirty="0"/>
              <a:t>and mental </a:t>
            </a:r>
            <a:r>
              <a:rPr lang="en-GB" altLang="en-US" dirty="0" smtClean="0"/>
              <a:t>distress.</a:t>
            </a:r>
            <a:r>
              <a:rPr lang="en-GB" altLang="en-US" u="sng" baseline="30000" dirty="0"/>
              <a:t> </a:t>
            </a:r>
            <a:r>
              <a:rPr lang="en-GB" altLang="en-US" dirty="0" smtClean="0"/>
              <a:t>However</a:t>
            </a:r>
            <a:r>
              <a:rPr lang="en-GB" altLang="en-US" dirty="0"/>
              <a:t>, there is also evidence of increasing mental distress among employed adults, as well as among adults with more education.</a:t>
            </a:r>
          </a:p>
          <a:p>
            <a:r>
              <a:rPr lang="en-GB" altLang="en-US" dirty="0"/>
              <a:t> </a:t>
            </a:r>
          </a:p>
          <a:p>
            <a:r>
              <a:rPr lang="en-GB" altLang="en-US" dirty="0" smtClean="0"/>
              <a:t>	</a:t>
            </a:r>
            <a:r>
              <a:rPr lang="en-GB" altLang="en-US" dirty="0"/>
              <a:t>Other population groups that appear to be disproportionally affected include adults:</a:t>
            </a:r>
          </a:p>
          <a:p>
            <a:pPr marL="585788" lvl="1" indent="-285750">
              <a:buFont typeface="Arial" panose="020B0604020202020204" pitchFamily="34" charset="0"/>
              <a:buChar char="•"/>
            </a:pPr>
            <a:r>
              <a:rPr lang="en-GB" altLang="en-US" dirty="0"/>
              <a:t>with low household income or socioeconomic position</a:t>
            </a:r>
          </a:p>
          <a:p>
            <a:pPr marL="585788" lvl="1" indent="-285750">
              <a:buFont typeface="Arial" panose="020B0604020202020204" pitchFamily="34" charset="0"/>
              <a:buChar char="•"/>
            </a:pPr>
            <a:r>
              <a:rPr lang="en-GB" altLang="en-US" dirty="0"/>
              <a:t>with long term physical health problems</a:t>
            </a:r>
          </a:p>
          <a:p>
            <a:pPr marL="585788" lvl="1" indent="-285750">
              <a:buFont typeface="Arial" panose="020B0604020202020204" pitchFamily="34" charset="0"/>
              <a:buChar char="•"/>
            </a:pPr>
            <a:r>
              <a:rPr lang="en-GB" altLang="en-US" dirty="0"/>
              <a:t>living in urban areas</a:t>
            </a:r>
          </a:p>
          <a:p>
            <a:pPr marL="585788" lvl="1" indent="-285750">
              <a:buFont typeface="Arial" panose="020B0604020202020204" pitchFamily="34" charset="0"/>
              <a:buChar char="•"/>
            </a:pPr>
            <a:r>
              <a:rPr lang="en-GB" altLang="en-US" dirty="0"/>
              <a:t>living with children</a:t>
            </a:r>
          </a:p>
          <a:p>
            <a:pPr marL="585788" lvl="1" indent="-285750">
              <a:buFont typeface="Arial" panose="020B0604020202020204" pitchFamily="34" charset="0"/>
              <a:buChar char="•"/>
            </a:pPr>
            <a:r>
              <a:rPr lang="en-GB" altLang="en-US" dirty="0"/>
              <a:t>who have had coronavirus related </a:t>
            </a:r>
            <a:r>
              <a:rPr lang="en-GB" altLang="en-US" dirty="0" smtClean="0"/>
              <a:t>symptoms</a:t>
            </a:r>
          </a:p>
          <a:p>
            <a:pPr marL="585788" lvl="1" indent="-285750">
              <a:buFont typeface="Arial" panose="020B0604020202020204" pitchFamily="34" charset="0"/>
              <a:buChar char="•"/>
            </a:pPr>
            <a:endParaRPr lang="en-GB" altLang="en-US" dirty="0"/>
          </a:p>
          <a:p>
            <a:r>
              <a:rPr lang="en-GB" altLang="en-US" u="sng" dirty="0">
                <a:hlinkClick r:id="rId3"/>
              </a:rPr>
              <a:t>https://www.gov.uk/government/publications/covid-19-mental-health-and-wellbeing-surveillance-report/2-important-findings-so-far</a:t>
            </a:r>
            <a:r>
              <a:rPr lang="en-GB" altLang="en-US" dirty="0"/>
              <a:t> </a:t>
            </a:r>
            <a:endParaRPr lang="en-GB" b="1" dirty="0"/>
          </a:p>
          <a:p>
            <a:endParaRPr lang="en-GB" altLang="en-US" u="sng" dirty="0" smtClean="0">
              <a:hlinkClick r:id="rId3"/>
            </a:endParaRPr>
          </a:p>
          <a:p>
            <a:endParaRPr lang="en-GB" dirty="0"/>
          </a:p>
        </p:txBody>
      </p:sp>
    </p:spTree>
    <p:extLst>
      <p:ext uri="{BB962C8B-B14F-4D97-AF65-F5344CB8AC3E}">
        <p14:creationId xmlns:p14="http://schemas.microsoft.com/office/powerpoint/2010/main" val="3412792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77371" y="261257"/>
            <a:ext cx="7955507" cy="449943"/>
          </a:xfrm>
        </p:spPr>
        <p:txBody>
          <a:bodyPr/>
          <a:lstStyle/>
          <a:p>
            <a:pPr>
              <a:spcBef>
                <a:spcPts val="200"/>
              </a:spcBef>
              <a:spcAft>
                <a:spcPts val="200"/>
              </a:spcAft>
            </a:pPr>
            <a:r>
              <a:rPr lang="en-GB" altLang="en-US" sz="1800" b="1" dirty="0" smtClean="0"/>
              <a:t>The impact on children and young people</a:t>
            </a:r>
            <a:r>
              <a:rPr lang="en-GB" altLang="en-US" sz="1800" dirty="0" smtClean="0"/>
              <a:t/>
            </a:r>
            <a:br>
              <a:rPr lang="en-GB" altLang="en-US" sz="1800" dirty="0" smtClean="0"/>
            </a:br>
            <a:r>
              <a:rPr lang="en-GB" altLang="en-US" sz="1800" dirty="0" smtClean="0"/>
              <a:t/>
            </a:r>
            <a:br>
              <a:rPr lang="en-GB" altLang="en-US" sz="1800" dirty="0" smtClean="0"/>
            </a:br>
            <a:r>
              <a:rPr lang="en-GB" sz="1800" b="1" dirty="0" smtClean="0">
                <a:solidFill>
                  <a:schemeClr val="tx1"/>
                </a:solidFill>
              </a:rPr>
              <a:t>State of the Nation 2020: Children and Young People’s Wellbeing Research report October 2020 </a:t>
            </a:r>
            <a:r>
              <a:rPr lang="en-GB" sz="1800" b="1" dirty="0" err="1" smtClean="0">
                <a:solidFill>
                  <a:schemeClr val="tx1"/>
                </a:solidFill>
              </a:rPr>
              <a:t>DfE</a:t>
            </a:r>
            <a:r>
              <a:rPr lang="en-GB" sz="1800" b="1" dirty="0" smtClean="0">
                <a:solidFill>
                  <a:schemeClr val="tx1"/>
                </a:solidFill>
              </a:rPr>
              <a:t/>
            </a:r>
            <a:br>
              <a:rPr lang="en-GB" sz="1800" b="1" dirty="0" smtClean="0">
                <a:solidFill>
                  <a:schemeClr val="tx1"/>
                </a:solidFill>
              </a:rPr>
            </a:br>
            <a:r>
              <a:rPr lang="en-GB" sz="1600" b="1" dirty="0" smtClean="0"/>
              <a:t/>
            </a:r>
            <a:br>
              <a:rPr lang="en-GB" sz="1600" b="1" dirty="0" smtClean="0"/>
            </a:br>
            <a:r>
              <a:rPr lang="en-GB" sz="1600" dirty="0" smtClean="0">
                <a:solidFill>
                  <a:schemeClr val="tx1"/>
                </a:solidFill>
              </a:rPr>
              <a:t>The report includes statistics on the </a:t>
            </a:r>
            <a:r>
              <a:rPr lang="en-GB" sz="1600" b="1" dirty="0" smtClean="0">
                <a:solidFill>
                  <a:schemeClr val="tx1"/>
                </a:solidFill>
              </a:rPr>
              <a:t>personal wellbeing </a:t>
            </a:r>
            <a:r>
              <a:rPr lang="en-GB" sz="1600" dirty="0" smtClean="0">
                <a:solidFill>
                  <a:schemeClr val="tx1"/>
                </a:solidFill>
              </a:rPr>
              <a:t>and a wider set of indicators on: </a:t>
            </a:r>
            <a:r>
              <a:rPr lang="en-GB" sz="1600" b="1" dirty="0" smtClean="0">
                <a:solidFill>
                  <a:schemeClr val="tx1"/>
                </a:solidFill>
              </a:rPr>
              <a:t>relationships, health, education and skills, personal finance, activities and where they live. </a:t>
            </a:r>
            <a:r>
              <a:rPr lang="en-GB" sz="1600" b="1" dirty="0" smtClean="0">
                <a:solidFill>
                  <a:schemeClr val="tx1"/>
                </a:solidFill>
                <a:ea typeface="Times New Roman" panose="02020603050405020304" pitchFamily="18" charset="0"/>
              </a:rPr>
              <a:t/>
            </a:r>
            <a:br>
              <a:rPr lang="en-GB" sz="1600" b="1" dirty="0" smtClean="0">
                <a:solidFill>
                  <a:schemeClr val="tx1"/>
                </a:solidFill>
                <a:ea typeface="Times New Roman" panose="02020603050405020304" pitchFamily="18" charset="0"/>
              </a:rPr>
            </a:br>
            <a:r>
              <a:rPr lang="en-GB" sz="1600" dirty="0" smtClean="0">
                <a:solidFill>
                  <a:srgbClr val="0B0C0C"/>
                </a:solidFill>
                <a:ea typeface="Times New Roman" panose="02020603050405020304" pitchFamily="18" charset="0"/>
              </a:rPr>
              <a:t/>
            </a:r>
            <a:br>
              <a:rPr lang="en-GB" sz="1600" dirty="0" smtClean="0">
                <a:solidFill>
                  <a:srgbClr val="0B0C0C"/>
                </a:solidFill>
                <a:ea typeface="Times New Roman" panose="02020603050405020304" pitchFamily="18" charset="0"/>
              </a:rPr>
            </a:br>
            <a:r>
              <a:rPr lang="en-GB" sz="1600" b="1" dirty="0" smtClean="0">
                <a:solidFill>
                  <a:srgbClr val="0B0C0C"/>
                </a:solidFill>
                <a:ea typeface="Times New Roman" panose="02020603050405020304" pitchFamily="18" charset="0"/>
              </a:rPr>
              <a:t>Personal Wellbeing –</a:t>
            </a:r>
            <a:r>
              <a:rPr lang="en-GB" sz="1600" dirty="0" smtClean="0">
                <a:solidFill>
                  <a:srgbClr val="0B0C0C"/>
                </a:solidFill>
                <a:ea typeface="Times New Roman" panose="02020603050405020304" pitchFamily="18" charset="0"/>
              </a:rPr>
              <a:t> overall </a:t>
            </a:r>
            <a:r>
              <a:rPr lang="en-GB" sz="1600" dirty="0" smtClean="0">
                <a:solidFill>
                  <a:schemeClr val="tx1"/>
                </a:solidFill>
              </a:rPr>
              <a:t>finds </a:t>
            </a:r>
            <a:r>
              <a:rPr lang="en-GB" sz="1600" dirty="0">
                <a:solidFill>
                  <a:schemeClr val="tx1"/>
                </a:solidFill>
              </a:rPr>
              <a:t>that children and young people aged five to 24 generally responded with resilience to changes in their lives </a:t>
            </a:r>
            <a:r>
              <a:rPr lang="en-GB" sz="1600" dirty="0" smtClean="0">
                <a:solidFill>
                  <a:schemeClr val="tx1"/>
                </a:solidFill>
              </a:rPr>
              <a:t>over lockdown period.</a:t>
            </a:r>
            <a:r>
              <a:rPr lang="en-GB" sz="1600" b="1" dirty="0" smtClean="0">
                <a:solidFill>
                  <a:srgbClr val="0B0C0C"/>
                </a:solidFill>
                <a:ea typeface="Times New Roman" panose="02020603050405020304" pitchFamily="18" charset="0"/>
              </a:rPr>
              <a:t/>
            </a:r>
            <a:br>
              <a:rPr lang="en-GB" sz="1600" b="1" dirty="0" smtClean="0">
                <a:solidFill>
                  <a:srgbClr val="0B0C0C"/>
                </a:solidFill>
                <a:ea typeface="Times New Roman" panose="02020603050405020304" pitchFamily="18" charset="0"/>
              </a:rPr>
            </a:br>
            <a:r>
              <a:rPr lang="en-GB" sz="1600" b="1" dirty="0" smtClean="0">
                <a:solidFill>
                  <a:srgbClr val="0B0C0C"/>
                </a:solidFill>
                <a:ea typeface="Times New Roman" panose="02020603050405020304" pitchFamily="18" charset="0"/>
              </a:rPr>
              <a:t/>
            </a:r>
            <a:br>
              <a:rPr lang="en-GB" sz="1600" b="1" dirty="0" smtClean="0">
                <a:solidFill>
                  <a:srgbClr val="0B0C0C"/>
                </a:solidFill>
                <a:ea typeface="Times New Roman" panose="02020603050405020304" pitchFamily="18" charset="0"/>
              </a:rPr>
            </a:br>
            <a:r>
              <a:rPr lang="en-GB" sz="1600" dirty="0" smtClean="0">
                <a:solidFill>
                  <a:srgbClr val="0B0C0C"/>
                </a:solidFill>
                <a:ea typeface="Times New Roman" panose="02020603050405020304" pitchFamily="18" charset="0"/>
              </a:rPr>
              <a:t>Evidence to suggest that children and young people’s subjective wellbeing may have decreased slightly compared to previous years, particularly in relation to their life satisfaction.  </a:t>
            </a:r>
            <a:br>
              <a:rPr lang="en-GB" sz="1600" dirty="0" smtClean="0">
                <a:solidFill>
                  <a:srgbClr val="0B0C0C"/>
                </a:solidFill>
                <a:ea typeface="Times New Roman" panose="02020603050405020304" pitchFamily="18" charset="0"/>
              </a:rPr>
            </a:br>
            <a:r>
              <a:rPr lang="en-GB" sz="1600" dirty="0" smtClean="0">
                <a:solidFill>
                  <a:srgbClr val="0B0C0C"/>
                </a:solidFill>
                <a:ea typeface="Times New Roman" panose="02020603050405020304" pitchFamily="18" charset="0"/>
              </a:rPr>
              <a:t/>
            </a:r>
            <a:br>
              <a:rPr lang="en-GB" sz="1600" dirty="0" smtClean="0">
                <a:solidFill>
                  <a:srgbClr val="0B0C0C"/>
                </a:solidFill>
                <a:ea typeface="Times New Roman" panose="02020603050405020304" pitchFamily="18" charset="0"/>
              </a:rPr>
            </a:br>
            <a:r>
              <a:rPr lang="en-GB" sz="1600" dirty="0" smtClean="0">
                <a:solidFill>
                  <a:srgbClr val="0B0C0C"/>
                </a:solidFill>
                <a:ea typeface="Times New Roman" panose="02020603050405020304" pitchFamily="18" charset="0"/>
              </a:rPr>
              <a:t>Levels of feeling anxious among older young people appear to have increased during this time.</a:t>
            </a:r>
            <a:br>
              <a:rPr lang="en-GB" sz="1600" dirty="0" smtClean="0">
                <a:solidFill>
                  <a:srgbClr val="0B0C0C"/>
                </a:solidFill>
                <a:ea typeface="Times New Roman" panose="02020603050405020304" pitchFamily="18" charset="0"/>
              </a:rPr>
            </a:br>
            <a:r>
              <a:rPr lang="en-GB" sz="1600" dirty="0" smtClean="0">
                <a:solidFill>
                  <a:srgbClr val="0B0C0C"/>
                </a:solidFill>
                <a:ea typeface="Times New Roman" panose="02020603050405020304" pitchFamily="18" charset="0"/>
              </a:rPr>
              <a:t/>
            </a:r>
            <a:br>
              <a:rPr lang="en-GB" sz="1600" dirty="0" smtClean="0">
                <a:solidFill>
                  <a:srgbClr val="0B0C0C"/>
                </a:solidFill>
                <a:ea typeface="Times New Roman" panose="02020603050405020304" pitchFamily="18" charset="0"/>
              </a:rPr>
            </a:br>
            <a:r>
              <a:rPr lang="en-GB" sz="1600" dirty="0" smtClean="0">
                <a:solidFill>
                  <a:schemeClr val="tx1"/>
                </a:solidFill>
              </a:rPr>
              <a:t>There are indications that some groups of children and young people have had lower personal wellbeing than others: Children with special educational needs or a disability, disabled young people, children and young people with disadvantaged family backgrounds and some children from Black, Asian and Minority Ethnic backgrounds reported (or were reported by their parents as) being more anxious than children and young people without these characteristics.</a:t>
            </a:r>
            <a:br>
              <a:rPr lang="en-GB" sz="1600" dirty="0" smtClean="0">
                <a:solidFill>
                  <a:schemeClr val="tx1"/>
                </a:solidFill>
              </a:rPr>
            </a:br>
            <a:r>
              <a:rPr lang="en-GB" sz="1600" dirty="0" smtClean="0">
                <a:solidFill>
                  <a:schemeClr val="tx1"/>
                </a:solidFill>
                <a:ea typeface="Times New Roman" panose="02020603050405020304" pitchFamily="18" charset="0"/>
              </a:rPr>
              <a:t/>
            </a:r>
            <a:br>
              <a:rPr lang="en-GB" sz="1600" dirty="0" smtClean="0">
                <a:solidFill>
                  <a:schemeClr val="tx1"/>
                </a:solidFill>
                <a:ea typeface="Times New Roman" panose="02020603050405020304" pitchFamily="18" charset="0"/>
              </a:rPr>
            </a:br>
            <a:r>
              <a:rPr lang="en-GB" altLang="en-US" sz="1600" dirty="0" smtClean="0">
                <a:ea typeface="Times New Roman" panose="02020603050405020304" pitchFamily="18" charset="0"/>
                <a:hlinkClick r:id="rId3"/>
              </a:rPr>
              <a:t>https://www.gov.uk/government/publications/state-of-the-nation-2020-children-and-young-peoples-wellbeing</a:t>
            </a:r>
            <a:r>
              <a:rPr lang="en-GB" altLang="en-US" sz="1600" dirty="0" smtClean="0">
                <a:ea typeface="Times New Roman" panose="02020603050405020304" pitchFamily="18" charset="0"/>
              </a:rPr>
              <a:t> </a:t>
            </a:r>
            <a:br>
              <a:rPr lang="en-GB" altLang="en-US" sz="1600" dirty="0" smtClean="0">
                <a:ea typeface="Times New Roman" panose="02020603050405020304" pitchFamily="18" charset="0"/>
              </a:rPr>
            </a:br>
            <a:r>
              <a:rPr lang="en-GB" sz="1600" dirty="0" smtClean="0">
                <a:solidFill>
                  <a:srgbClr val="0B0C0C"/>
                </a:solidFill>
                <a:latin typeface="+mn-lt"/>
                <a:ea typeface="Times New Roman" panose="02020603050405020304" pitchFamily="18" charset="0"/>
              </a:rPr>
              <a:t/>
            </a:r>
            <a:br>
              <a:rPr lang="en-GB" sz="1600" dirty="0" smtClean="0">
                <a:solidFill>
                  <a:srgbClr val="0B0C0C"/>
                </a:solidFill>
                <a:latin typeface="+mn-lt"/>
                <a:ea typeface="Times New Roman" panose="02020603050405020304" pitchFamily="18" charset="0"/>
              </a:rPr>
            </a:br>
            <a:r>
              <a:rPr lang="en-GB" sz="1600" dirty="0" smtClean="0">
                <a:latin typeface="+mn-lt"/>
                <a:ea typeface="Calibri" panose="020F0502020204030204" pitchFamily="34" charset="0"/>
              </a:rPr>
              <a:t/>
            </a:r>
            <a:br>
              <a:rPr lang="en-GB" sz="1600" dirty="0" smtClean="0">
                <a:latin typeface="+mn-lt"/>
                <a:ea typeface="Calibri" panose="020F0502020204030204" pitchFamily="34" charset="0"/>
              </a:rPr>
            </a:br>
            <a:endParaRPr lang="en-GB" sz="1600" dirty="0">
              <a:latin typeface="+mn-lt"/>
            </a:endParaRPr>
          </a:p>
        </p:txBody>
      </p:sp>
    </p:spTree>
    <p:extLst>
      <p:ext uri="{BB962C8B-B14F-4D97-AF65-F5344CB8AC3E}">
        <p14:creationId xmlns:p14="http://schemas.microsoft.com/office/powerpoint/2010/main" val="32803372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2857" y="377371"/>
            <a:ext cx="7970021" cy="842864"/>
          </a:xfrm>
        </p:spPr>
        <p:txBody>
          <a:bodyPr/>
          <a:lstStyle/>
          <a:p>
            <a:r>
              <a:rPr lang="en-GB" sz="1600" b="1" dirty="0" smtClean="0">
                <a:solidFill>
                  <a:srgbClr val="0B0C0C"/>
                </a:solidFill>
                <a:ea typeface="Times New Roman" panose="02020603050405020304" pitchFamily="18" charset="0"/>
              </a:rPr>
              <a:t>Health - </a:t>
            </a:r>
            <a:r>
              <a:rPr lang="en-GB" b="1" dirty="0">
                <a:solidFill>
                  <a:srgbClr val="0B0C0C"/>
                </a:solidFill>
                <a:ea typeface="Times New Roman" panose="02020603050405020304" pitchFamily="18" charset="0"/>
              </a:rPr>
              <a:t/>
            </a:r>
            <a:br>
              <a:rPr lang="en-GB" b="1" dirty="0">
                <a:solidFill>
                  <a:srgbClr val="0B0C0C"/>
                </a:solidFill>
                <a:ea typeface="Times New Roman" panose="02020603050405020304" pitchFamily="18" charset="0"/>
              </a:rPr>
            </a:br>
            <a:endParaRPr lang="en-GB" dirty="0"/>
          </a:p>
        </p:txBody>
      </p:sp>
      <p:sp>
        <p:nvSpPr>
          <p:cNvPr id="3" name="Subtitle 2"/>
          <p:cNvSpPr>
            <a:spLocks noGrp="1"/>
          </p:cNvSpPr>
          <p:nvPr>
            <p:ph type="subTitle" idx="1"/>
          </p:nvPr>
        </p:nvSpPr>
        <p:spPr>
          <a:xfrm>
            <a:off x="174171" y="377371"/>
            <a:ext cx="8340135" cy="1013563"/>
          </a:xfrm>
        </p:spPr>
        <p:txBody>
          <a:bodyPr/>
          <a:lstStyle/>
          <a:p>
            <a:pPr>
              <a:lnSpc>
                <a:spcPts val="1875"/>
              </a:lnSpc>
              <a:spcBef>
                <a:spcPts val="200"/>
              </a:spcBef>
              <a:spcAft>
                <a:spcPts val="200"/>
              </a:spcAft>
            </a:pPr>
            <a:endParaRPr lang="en-GB" b="1" dirty="0">
              <a:solidFill>
                <a:srgbClr val="0B0C0C"/>
              </a:solidFill>
              <a:latin typeface="Arial" panose="020B0604020202020204" pitchFamily="34" charset="0"/>
              <a:ea typeface="Times New Roman" panose="02020603050405020304" pitchFamily="18" charset="0"/>
            </a:endParaRPr>
          </a:p>
          <a:p>
            <a:pPr marL="285750" indent="-285750">
              <a:lnSpc>
                <a:spcPts val="1875"/>
              </a:lnSpc>
              <a:spcBef>
                <a:spcPts val="200"/>
              </a:spcBef>
              <a:spcAft>
                <a:spcPts val="200"/>
              </a:spcAft>
              <a:buFont typeface="Arial" panose="020B0604020202020204" pitchFamily="34" charset="0"/>
              <a:buChar char="•"/>
            </a:pPr>
            <a:r>
              <a:rPr lang="en-GB" altLang="en-US" sz="1600" dirty="0"/>
              <a:t>C</a:t>
            </a:r>
            <a:r>
              <a:rPr lang="en-GB" altLang="en-US" sz="1600" dirty="0" smtClean="0"/>
              <a:t>hildren </a:t>
            </a:r>
            <a:r>
              <a:rPr lang="en-GB" altLang="en-US" sz="1600" dirty="0"/>
              <a:t>were reportedly more worried about their friends and family catching coronavirus (COVID-19), than catching the disease </a:t>
            </a:r>
            <a:r>
              <a:rPr lang="en-GB" altLang="en-US" sz="1600" dirty="0" smtClean="0"/>
              <a:t>themselves</a:t>
            </a:r>
          </a:p>
          <a:p>
            <a:pPr marL="285750" indent="-285750">
              <a:lnSpc>
                <a:spcPts val="1875"/>
              </a:lnSpc>
              <a:spcBef>
                <a:spcPts val="200"/>
              </a:spcBef>
              <a:spcAft>
                <a:spcPts val="200"/>
              </a:spcAft>
              <a:buFont typeface="Arial" panose="020B0604020202020204" pitchFamily="34" charset="0"/>
              <a:buChar char="•"/>
            </a:pPr>
            <a:r>
              <a:rPr lang="en-GB" altLang="en-US" sz="1600" dirty="0" smtClean="0"/>
              <a:t>But with estimates </a:t>
            </a:r>
            <a:r>
              <a:rPr lang="en-GB" altLang="en-US" sz="1600" dirty="0"/>
              <a:t>of a quarter to a third worrying a lot or extremely about catching coronavirus (COVID-19) it still seems that concern by children outstrips their personal risk. </a:t>
            </a:r>
            <a:endParaRPr lang="en-GB" altLang="en-US" sz="1600" dirty="0" smtClean="0"/>
          </a:p>
          <a:p>
            <a:pPr marL="285750" indent="-285750">
              <a:lnSpc>
                <a:spcPts val="1875"/>
              </a:lnSpc>
              <a:spcBef>
                <a:spcPts val="200"/>
              </a:spcBef>
              <a:spcAft>
                <a:spcPts val="200"/>
              </a:spcAft>
              <a:buFont typeface="Arial" panose="020B0604020202020204" pitchFamily="34" charset="0"/>
              <a:buChar char="•"/>
            </a:pPr>
            <a:r>
              <a:rPr lang="en-GB" altLang="en-US" sz="1600" dirty="0" smtClean="0"/>
              <a:t>Behaviour </a:t>
            </a:r>
            <a:r>
              <a:rPr lang="en-GB" altLang="en-US" sz="1600" dirty="0"/>
              <a:t>and restlessness or attention difficulties were noted to have increased </a:t>
            </a:r>
            <a:r>
              <a:rPr lang="en-GB" altLang="en-US" sz="1600" dirty="0" smtClean="0"/>
              <a:t>during the </a:t>
            </a:r>
            <a:r>
              <a:rPr lang="en-GB" altLang="en-US" sz="1600" dirty="0"/>
              <a:t>spring and summer months </a:t>
            </a:r>
            <a:r>
              <a:rPr lang="en-GB" altLang="en-US" sz="1600" dirty="0" smtClean="0"/>
              <a:t>for </a:t>
            </a:r>
            <a:r>
              <a:rPr lang="en-GB" altLang="en-US" sz="1600" dirty="0"/>
              <a:t>children and young </a:t>
            </a:r>
            <a:r>
              <a:rPr lang="en-GB" altLang="en-US" sz="1600" dirty="0" smtClean="0"/>
              <a:t>people</a:t>
            </a:r>
          </a:p>
          <a:p>
            <a:pPr marL="285750" indent="-285750">
              <a:lnSpc>
                <a:spcPts val="1875"/>
              </a:lnSpc>
              <a:spcBef>
                <a:spcPts val="200"/>
              </a:spcBef>
              <a:spcAft>
                <a:spcPts val="200"/>
              </a:spcAft>
              <a:buFont typeface="Arial" panose="020B0604020202020204" pitchFamily="34" charset="0"/>
              <a:buChar char="•"/>
            </a:pPr>
            <a:r>
              <a:rPr lang="en-GB" altLang="en-US" sz="1600" dirty="0" smtClean="0"/>
              <a:t>While </a:t>
            </a:r>
            <a:r>
              <a:rPr lang="en-GB" altLang="en-US" sz="1600" dirty="0"/>
              <a:t>older young people </a:t>
            </a:r>
            <a:r>
              <a:rPr lang="en-GB" altLang="en-US" sz="1600" dirty="0" smtClean="0"/>
              <a:t>reported </a:t>
            </a:r>
            <a:r>
              <a:rPr lang="en-GB" altLang="en-US" sz="1600" dirty="0"/>
              <a:t>a general deterioration in their psychological </a:t>
            </a:r>
            <a:r>
              <a:rPr lang="en-GB" altLang="en-US" sz="1600" dirty="0" smtClean="0"/>
              <a:t>wellbeing</a:t>
            </a:r>
            <a:endParaRPr lang="en-GB" altLang="en-US" sz="1600" b="1" dirty="0">
              <a:solidFill>
                <a:srgbClr val="0B0C0C"/>
              </a:solidFill>
              <a:latin typeface="Arial" panose="020B0604020202020204" pitchFamily="34" charset="0"/>
            </a:endParaRPr>
          </a:p>
          <a:p>
            <a:pPr marL="285750" indent="-285750">
              <a:lnSpc>
                <a:spcPts val="1875"/>
              </a:lnSpc>
              <a:spcBef>
                <a:spcPts val="200"/>
              </a:spcBef>
              <a:spcAft>
                <a:spcPts val="200"/>
              </a:spcAft>
              <a:buFont typeface="Arial" panose="020B0604020202020204" pitchFamily="34" charset="0"/>
              <a:buChar char="•"/>
            </a:pPr>
            <a:r>
              <a:rPr lang="en-GB" sz="1600" dirty="0" smtClean="0">
                <a:solidFill>
                  <a:srgbClr val="0B0C0C"/>
                </a:solidFill>
                <a:latin typeface="Arial" panose="020B0604020202020204" pitchFamily="34" charset="0"/>
                <a:ea typeface="Times New Roman" panose="02020603050405020304" pitchFamily="18" charset="0"/>
              </a:rPr>
              <a:t>Access </a:t>
            </a:r>
            <a:r>
              <a:rPr lang="en-GB" sz="1600" dirty="0">
                <a:solidFill>
                  <a:srgbClr val="0B0C0C"/>
                </a:solidFill>
                <a:latin typeface="Arial" panose="020B0604020202020204" pitchFamily="34" charset="0"/>
                <a:ea typeface="Times New Roman" panose="02020603050405020304" pitchFamily="18" charset="0"/>
              </a:rPr>
              <a:t>to NHS mental health services has been maintained for many children and young people, and although referrals to mental health services were low in April and May 2020, an increase was seen in June in line with the easing of restrictions. </a:t>
            </a:r>
            <a:endParaRPr lang="en-GB" sz="1600" dirty="0" smtClean="0">
              <a:solidFill>
                <a:srgbClr val="0B0C0C"/>
              </a:solidFill>
              <a:latin typeface="Arial" panose="020B0604020202020204" pitchFamily="34" charset="0"/>
              <a:ea typeface="Times New Roman" panose="02020603050405020304" pitchFamily="18" charset="0"/>
            </a:endParaRPr>
          </a:p>
          <a:p>
            <a:pPr marL="285750" indent="-285750">
              <a:lnSpc>
                <a:spcPts val="1875"/>
              </a:lnSpc>
              <a:spcBef>
                <a:spcPts val="200"/>
              </a:spcBef>
              <a:spcAft>
                <a:spcPts val="200"/>
              </a:spcAft>
              <a:buFont typeface="Arial" panose="020B0604020202020204" pitchFamily="34" charset="0"/>
              <a:buChar char="•"/>
            </a:pPr>
            <a:endParaRPr lang="en-GB" sz="1600" dirty="0" smtClean="0">
              <a:solidFill>
                <a:srgbClr val="0B0C0C"/>
              </a:solidFill>
              <a:latin typeface="Arial" panose="020B0604020202020204" pitchFamily="34" charset="0"/>
              <a:ea typeface="Times New Roman" panose="02020603050405020304" pitchFamily="18" charset="0"/>
            </a:endParaRPr>
          </a:p>
          <a:p>
            <a:pPr marL="285750" indent="-285750">
              <a:lnSpc>
                <a:spcPts val="1875"/>
              </a:lnSpc>
              <a:spcBef>
                <a:spcPts val="200"/>
              </a:spcBef>
              <a:spcAft>
                <a:spcPts val="200"/>
              </a:spcAft>
              <a:buFont typeface="Arial" panose="020B0604020202020204" pitchFamily="34" charset="0"/>
              <a:buChar char="•"/>
            </a:pPr>
            <a:endParaRPr lang="en-GB" sz="1600" dirty="0">
              <a:solidFill>
                <a:srgbClr val="0B0C0C"/>
              </a:solidFill>
              <a:latin typeface="Arial" panose="020B0604020202020204" pitchFamily="34" charset="0"/>
              <a:ea typeface="Times New Roman" panose="02020603050405020304" pitchFamily="18" charset="0"/>
            </a:endParaRPr>
          </a:p>
          <a:p>
            <a:pPr marL="0" indent="0" algn="l">
              <a:spcBef>
                <a:spcPts val="0"/>
              </a:spcBef>
            </a:pPr>
            <a:r>
              <a:rPr lang="en-GB" sz="1600" dirty="0">
                <a:solidFill>
                  <a:srgbClr val="0B0C0C"/>
                </a:solidFill>
                <a:ea typeface="Times New Roman" panose="02020603050405020304" pitchFamily="18" charset="0"/>
              </a:rPr>
              <a:t>E</a:t>
            </a:r>
            <a:r>
              <a:rPr lang="en-GB" sz="1600" dirty="0" smtClean="0">
                <a:solidFill>
                  <a:srgbClr val="0B0C0C"/>
                </a:solidFill>
                <a:ea typeface="Times New Roman" panose="02020603050405020304" pitchFamily="18" charset="0"/>
              </a:rPr>
              <a:t>vidence from </a:t>
            </a:r>
            <a:r>
              <a:rPr lang="en-GB" altLang="en-US" sz="1600" b="1" dirty="0"/>
              <a:t>COVID-19: mental health and wellbeing surveillance report </a:t>
            </a:r>
            <a:r>
              <a:rPr lang="en-GB" sz="1600" dirty="0" smtClean="0">
                <a:solidFill>
                  <a:srgbClr val="0B0C0C"/>
                </a:solidFill>
                <a:ea typeface="Times New Roman" panose="02020603050405020304" pitchFamily="18" charset="0"/>
              </a:rPr>
              <a:t>suggests </a:t>
            </a:r>
            <a:r>
              <a:rPr lang="en-GB" sz="1600" dirty="0">
                <a:solidFill>
                  <a:srgbClr val="0B0C0C"/>
                </a:solidFill>
                <a:ea typeface="Times New Roman" panose="02020603050405020304" pitchFamily="18" charset="0"/>
              </a:rPr>
              <a:t>that vulnerable children and other CYP with challenging home environments, are more likely than others to have had experiences during the pandemic associated with a risk to mental health and wellbeing such as:</a:t>
            </a:r>
          </a:p>
          <a:p>
            <a:pPr marL="285750" indent="-285750" algn="l">
              <a:spcBef>
                <a:spcPts val="0"/>
              </a:spcBef>
              <a:buFont typeface="Arial" panose="020B0604020202020204" pitchFamily="34" charset="0"/>
              <a:buChar char="•"/>
            </a:pPr>
            <a:r>
              <a:rPr lang="en-GB" sz="1600" dirty="0" smtClean="0">
                <a:solidFill>
                  <a:srgbClr val="0B0C0C"/>
                </a:solidFill>
                <a:ea typeface="Times New Roman" panose="02020603050405020304" pitchFamily="18" charset="0"/>
              </a:rPr>
              <a:t>Loneliness</a:t>
            </a:r>
            <a:endParaRPr lang="en-GB" sz="1600" dirty="0" smtClean="0">
              <a:ea typeface="Times New Roman" panose="02020603050405020304" pitchFamily="18" charset="0"/>
            </a:endParaRPr>
          </a:p>
          <a:p>
            <a:pPr marL="285750" indent="-285750" algn="l">
              <a:spcBef>
                <a:spcPts val="0"/>
              </a:spcBef>
              <a:buFont typeface="Arial" panose="020B0604020202020204" pitchFamily="34" charset="0"/>
              <a:buChar char="•"/>
            </a:pPr>
            <a:r>
              <a:rPr lang="en-GB" sz="1600" dirty="0" smtClean="0">
                <a:solidFill>
                  <a:srgbClr val="0B0C0C"/>
                </a:solidFill>
                <a:ea typeface="Times New Roman" panose="02020603050405020304" pitchFamily="18" charset="0"/>
              </a:rPr>
              <a:t>disruption </a:t>
            </a:r>
            <a:r>
              <a:rPr lang="en-GB" sz="1600" dirty="0">
                <a:solidFill>
                  <a:srgbClr val="0B0C0C"/>
                </a:solidFill>
                <a:ea typeface="Times New Roman" panose="02020603050405020304" pitchFamily="18" charset="0"/>
              </a:rPr>
              <a:t>to access to </a:t>
            </a:r>
            <a:r>
              <a:rPr lang="en-GB" sz="1600" dirty="0" smtClean="0">
                <a:solidFill>
                  <a:srgbClr val="0B0C0C"/>
                </a:solidFill>
                <a:ea typeface="Times New Roman" panose="02020603050405020304" pitchFamily="18" charset="0"/>
              </a:rPr>
              <a:t>support</a:t>
            </a:r>
            <a:endParaRPr lang="en-GB" sz="1600" dirty="0" smtClean="0">
              <a:ea typeface="Times New Roman" panose="02020603050405020304" pitchFamily="18" charset="0"/>
            </a:endParaRPr>
          </a:p>
          <a:p>
            <a:pPr marL="285750" indent="-285750" algn="l">
              <a:spcBef>
                <a:spcPts val="0"/>
              </a:spcBef>
              <a:buFont typeface="Arial" panose="020B0604020202020204" pitchFamily="34" charset="0"/>
              <a:buChar char="•"/>
            </a:pPr>
            <a:r>
              <a:rPr lang="en-GB" sz="1600" dirty="0" smtClean="0">
                <a:solidFill>
                  <a:srgbClr val="0B0C0C"/>
                </a:solidFill>
                <a:ea typeface="Times New Roman" panose="02020603050405020304" pitchFamily="18" charset="0"/>
              </a:rPr>
              <a:t>difficult </a:t>
            </a:r>
            <a:r>
              <a:rPr lang="en-GB" sz="1600" dirty="0">
                <a:solidFill>
                  <a:srgbClr val="0B0C0C"/>
                </a:solidFill>
                <a:ea typeface="Times New Roman" panose="02020603050405020304" pitchFamily="18" charset="0"/>
              </a:rPr>
              <a:t>relationships within the </a:t>
            </a:r>
            <a:r>
              <a:rPr lang="en-GB" sz="1600" dirty="0" smtClean="0">
                <a:solidFill>
                  <a:srgbClr val="0B0C0C"/>
                </a:solidFill>
                <a:ea typeface="Times New Roman" panose="02020603050405020304" pitchFamily="18" charset="0"/>
              </a:rPr>
              <a:t>home</a:t>
            </a:r>
            <a:endParaRPr lang="en-GB" sz="1600" dirty="0" smtClean="0">
              <a:ea typeface="Times New Roman" panose="02020603050405020304" pitchFamily="18" charset="0"/>
            </a:endParaRPr>
          </a:p>
          <a:p>
            <a:pPr marL="285750" indent="-285750" algn="l">
              <a:spcBef>
                <a:spcPts val="0"/>
              </a:spcBef>
              <a:buFont typeface="Arial" panose="020B0604020202020204" pitchFamily="34" charset="0"/>
              <a:buChar char="•"/>
            </a:pPr>
            <a:r>
              <a:rPr lang="en-GB" sz="1600" dirty="0" smtClean="0">
                <a:solidFill>
                  <a:srgbClr val="0B0C0C"/>
                </a:solidFill>
                <a:ea typeface="Times New Roman" panose="02020603050405020304" pitchFamily="18" charset="0"/>
              </a:rPr>
              <a:t>parental </a:t>
            </a:r>
            <a:r>
              <a:rPr lang="en-GB" sz="1600" dirty="0">
                <a:solidFill>
                  <a:srgbClr val="0B0C0C"/>
                </a:solidFill>
                <a:ea typeface="Times New Roman" panose="02020603050405020304" pitchFamily="18" charset="0"/>
              </a:rPr>
              <a:t>stress or poor mental </a:t>
            </a:r>
            <a:r>
              <a:rPr lang="en-GB" sz="1600" dirty="0" smtClean="0">
                <a:solidFill>
                  <a:srgbClr val="0B0C0C"/>
                </a:solidFill>
                <a:ea typeface="Times New Roman" panose="02020603050405020304" pitchFamily="18" charset="0"/>
              </a:rPr>
              <a:t>health</a:t>
            </a:r>
            <a:endParaRPr lang="en-GB" sz="1600" dirty="0" smtClean="0">
              <a:ea typeface="Times New Roman" panose="02020603050405020304" pitchFamily="18" charset="0"/>
            </a:endParaRPr>
          </a:p>
          <a:p>
            <a:pPr marL="285750" indent="-285750" algn="l">
              <a:spcBef>
                <a:spcPts val="0"/>
              </a:spcBef>
              <a:buFont typeface="Arial" panose="020B0604020202020204" pitchFamily="34" charset="0"/>
              <a:buChar char="•"/>
            </a:pPr>
            <a:r>
              <a:rPr lang="en-GB" sz="1600" dirty="0" smtClean="0">
                <a:solidFill>
                  <a:srgbClr val="0B0C0C"/>
                </a:solidFill>
                <a:ea typeface="Times New Roman" panose="02020603050405020304" pitchFamily="18" charset="0"/>
              </a:rPr>
              <a:t>a </a:t>
            </a:r>
            <a:r>
              <a:rPr lang="en-GB" sz="1600" dirty="0">
                <a:solidFill>
                  <a:srgbClr val="0B0C0C"/>
                </a:solidFill>
                <a:ea typeface="Times New Roman" panose="02020603050405020304" pitchFamily="18" charset="0"/>
              </a:rPr>
              <a:t>lack of access to the outside or natural environment</a:t>
            </a:r>
            <a:endParaRPr lang="en-GB" sz="1600" dirty="0"/>
          </a:p>
          <a:p>
            <a:pPr marL="285750" indent="-285750">
              <a:lnSpc>
                <a:spcPts val="1875"/>
              </a:lnSpc>
              <a:spcBef>
                <a:spcPts val="200"/>
              </a:spcBef>
              <a:spcAft>
                <a:spcPts val="200"/>
              </a:spcAft>
              <a:buFont typeface="Arial" panose="020B0604020202020204" pitchFamily="34" charset="0"/>
              <a:buChar char="•"/>
            </a:pPr>
            <a:endParaRPr lang="en-GB" sz="1600" dirty="0" smtClean="0">
              <a:solidFill>
                <a:srgbClr val="0B0C0C"/>
              </a:solidFill>
              <a:latin typeface="Arial" panose="020B0604020202020204" pitchFamily="34" charset="0"/>
              <a:ea typeface="Times New Roman" panose="02020603050405020304" pitchFamily="18" charset="0"/>
            </a:endParaRPr>
          </a:p>
          <a:p>
            <a:pPr marL="285750" indent="-285750">
              <a:lnSpc>
                <a:spcPts val="1875"/>
              </a:lnSpc>
              <a:spcBef>
                <a:spcPts val="200"/>
              </a:spcBef>
              <a:spcAft>
                <a:spcPts val="200"/>
              </a:spcAft>
              <a:buFont typeface="Arial" panose="020B0604020202020204" pitchFamily="34" charset="0"/>
              <a:buChar char="•"/>
            </a:pPr>
            <a:endParaRPr lang="en-GB" sz="1600" dirty="0">
              <a:solidFill>
                <a:srgbClr val="0B0C0C"/>
              </a:solidFill>
              <a:latin typeface="Arial" panose="020B0604020202020204" pitchFamily="34" charset="0"/>
              <a:ea typeface="Times New Roman" panose="02020603050405020304" pitchFamily="18" charset="0"/>
            </a:endParaRPr>
          </a:p>
          <a:p>
            <a:endParaRPr lang="en-GB" dirty="0"/>
          </a:p>
        </p:txBody>
      </p:sp>
    </p:spTree>
    <p:extLst>
      <p:ext uri="{BB962C8B-B14F-4D97-AF65-F5344CB8AC3E}">
        <p14:creationId xmlns:p14="http://schemas.microsoft.com/office/powerpoint/2010/main" val="2012281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Wellbeing for Education</a:t>
            </a:r>
            <a:endParaRPr lang="en-GB" dirty="0"/>
          </a:p>
        </p:txBody>
      </p:sp>
      <p:sp>
        <p:nvSpPr>
          <p:cNvPr id="3" name="Subtitle 2"/>
          <p:cNvSpPr>
            <a:spLocks noGrp="1"/>
          </p:cNvSpPr>
          <p:nvPr>
            <p:ph type="subTitle" idx="1"/>
          </p:nvPr>
        </p:nvSpPr>
        <p:spPr>
          <a:xfrm>
            <a:off x="555850" y="1220235"/>
            <a:ext cx="7980228" cy="5038325"/>
          </a:xfrm>
        </p:spPr>
        <p:txBody>
          <a:bodyPr/>
          <a:lstStyle/>
          <a:p>
            <a:pPr marL="285750" indent="-285750" algn="l">
              <a:buFont typeface="Arial" panose="020B0604020202020204" pitchFamily="34" charset="0"/>
              <a:buChar char="•"/>
            </a:pPr>
            <a:r>
              <a:rPr lang="en-GB" altLang="en-US" dirty="0" smtClean="0"/>
              <a:t>In </a:t>
            </a:r>
            <a:r>
              <a:rPr lang="en-GB" altLang="en-US" dirty="0"/>
              <a:t>August, the government announced the </a:t>
            </a:r>
            <a:r>
              <a:rPr lang="en-GB" altLang="en-US" dirty="0" err="1"/>
              <a:t>DfE</a:t>
            </a:r>
            <a:r>
              <a:rPr lang="en-GB" altLang="en-US" dirty="0"/>
              <a:t> funded Wellbeing for Education project. </a:t>
            </a:r>
            <a:endParaRPr lang="en-GB" altLang="en-US" dirty="0" smtClean="0"/>
          </a:p>
          <a:p>
            <a:pPr marL="285750" indent="-285750" algn="l">
              <a:buFont typeface="Arial" panose="020B0604020202020204" pitchFamily="34" charset="0"/>
              <a:buChar char="•"/>
            </a:pPr>
            <a:r>
              <a:rPr lang="en-GB" altLang="en-US" dirty="0" smtClean="0"/>
              <a:t>Training </a:t>
            </a:r>
            <a:r>
              <a:rPr lang="en-GB" altLang="en-US" dirty="0"/>
              <a:t>package </a:t>
            </a:r>
            <a:r>
              <a:rPr lang="en-GB" altLang="en-US" dirty="0" smtClean="0"/>
              <a:t>for LAs to deliver to school staff </a:t>
            </a:r>
            <a:r>
              <a:rPr lang="en-GB" altLang="en-US" dirty="0"/>
              <a:t>aimed at supporting children and young peoples mental health as they return </a:t>
            </a:r>
            <a:r>
              <a:rPr lang="en-GB" altLang="en-US" dirty="0" smtClean="0"/>
              <a:t>to education</a:t>
            </a:r>
          </a:p>
          <a:p>
            <a:pPr marL="285750" indent="-285750" algn="l">
              <a:buFont typeface="Arial" panose="020B0604020202020204" pitchFamily="34" charset="0"/>
              <a:buChar char="•"/>
            </a:pPr>
            <a:r>
              <a:rPr lang="en-GB" altLang="en-US" dirty="0" smtClean="0"/>
              <a:t>In NYCC our </a:t>
            </a:r>
            <a:r>
              <a:rPr lang="en-GB" altLang="en-US" dirty="0"/>
              <a:t>existing provider Compass Buzz, alongside CYPS colleagues, are delivering the training </a:t>
            </a:r>
            <a:r>
              <a:rPr lang="en-GB" altLang="en-US" dirty="0" smtClean="0"/>
              <a:t>packages.</a:t>
            </a:r>
          </a:p>
          <a:p>
            <a:pPr marL="285750" indent="-285750" algn="l">
              <a:buFont typeface="Arial" panose="020B0604020202020204" pitchFamily="34" charset="0"/>
              <a:buChar char="•"/>
            </a:pPr>
            <a:r>
              <a:rPr lang="en-GB" altLang="en-US" dirty="0" smtClean="0"/>
              <a:t>Further </a:t>
            </a:r>
            <a:r>
              <a:rPr lang="en-GB" altLang="en-US" dirty="0"/>
              <a:t>support to young people added to our existing on-line support platforms – </a:t>
            </a:r>
            <a:r>
              <a:rPr lang="en-GB" altLang="en-US" dirty="0" smtClean="0"/>
              <a:t>‘Healthy Minds’ </a:t>
            </a:r>
            <a:r>
              <a:rPr lang="en-GB" altLang="en-US" dirty="0"/>
              <a:t>in Craven and the </a:t>
            </a:r>
            <a:r>
              <a:rPr lang="en-GB" altLang="en-US" dirty="0" smtClean="0"/>
              <a:t>‘</a:t>
            </a:r>
            <a:r>
              <a:rPr lang="en-GB" altLang="en-US" dirty="0" err="1" smtClean="0"/>
              <a:t>GoTo</a:t>
            </a:r>
            <a:r>
              <a:rPr lang="en-GB" altLang="en-US" dirty="0" smtClean="0"/>
              <a:t>’ </a:t>
            </a:r>
            <a:r>
              <a:rPr lang="en-GB" altLang="en-US" dirty="0"/>
              <a:t>across the rest of </a:t>
            </a:r>
            <a:r>
              <a:rPr lang="en-GB" altLang="en-US" dirty="0" smtClean="0"/>
              <a:t>NYCC.</a:t>
            </a:r>
            <a:endParaRPr lang="en-GB" altLang="en-US" dirty="0"/>
          </a:p>
          <a:p>
            <a:pPr algn="l"/>
            <a:r>
              <a:rPr lang="en-GB" altLang="en-US" dirty="0"/>
              <a:t> </a:t>
            </a:r>
          </a:p>
          <a:p>
            <a:endParaRPr lang="en-GB" altLang="en-US" dirty="0" smtClean="0"/>
          </a:p>
          <a:p>
            <a:pPr marL="285750" indent="-285750">
              <a:buFont typeface="Arial" panose="020B0604020202020204" pitchFamily="34" charset="0"/>
              <a:buChar char="•"/>
            </a:pPr>
            <a:r>
              <a:rPr lang="en-GB" altLang="en-US" dirty="0" smtClean="0"/>
              <a:t>The </a:t>
            </a:r>
            <a:r>
              <a:rPr lang="en-GB" altLang="en-US" dirty="0"/>
              <a:t>NHS Every Mind Matters website has </a:t>
            </a:r>
            <a:r>
              <a:rPr lang="en-GB" altLang="en-US" dirty="0" smtClean="0"/>
              <a:t>expert </a:t>
            </a:r>
            <a:r>
              <a:rPr lang="en-GB" altLang="en-US" dirty="0"/>
              <a:t>advice and tips supporting mental health, including the Mind Plan App for adults, Advice for Parents and Carers of children, and a range of self-care videos for young people.</a:t>
            </a:r>
          </a:p>
          <a:p>
            <a:r>
              <a:rPr lang="en-GB" dirty="0" smtClean="0"/>
              <a:t>	</a:t>
            </a:r>
            <a:r>
              <a:rPr lang="en-GB" dirty="0" smtClean="0">
                <a:hlinkClick r:id="rId3"/>
              </a:rPr>
              <a:t>https</a:t>
            </a:r>
            <a:r>
              <a:rPr lang="en-GB" dirty="0">
                <a:hlinkClick r:id="rId3"/>
              </a:rPr>
              <a:t>://www.nhs.uk/oneyou/every-mind-matters</a:t>
            </a:r>
            <a:r>
              <a:rPr lang="en-GB" dirty="0" smtClean="0">
                <a:hlinkClick r:id="rId3"/>
              </a:rPr>
              <a:t>/</a:t>
            </a:r>
            <a:r>
              <a:rPr lang="en-GB" dirty="0" smtClean="0"/>
              <a:t> </a:t>
            </a:r>
            <a:endParaRPr lang="en-GB" dirty="0"/>
          </a:p>
        </p:txBody>
      </p:sp>
      <p:sp>
        <p:nvSpPr>
          <p:cNvPr id="5" name="Title 1"/>
          <p:cNvSpPr txBox="1">
            <a:spLocks/>
          </p:cNvSpPr>
          <p:nvPr/>
        </p:nvSpPr>
        <p:spPr>
          <a:xfrm>
            <a:off x="342991" y="4043679"/>
            <a:ext cx="7977278" cy="437915"/>
          </a:xfrm>
          <a:prstGeom prst="rect">
            <a:avLst/>
          </a:prstGeom>
        </p:spPr>
        <p:txBody>
          <a:bodyPr/>
          <a:lstStyle>
            <a:lvl1pPr algn="l" defTabSz="685800" rtl="0" eaLnBrk="1" latinLnBrk="0" hangingPunct="1">
              <a:lnSpc>
                <a:spcPct val="90000"/>
              </a:lnSpc>
              <a:spcBef>
                <a:spcPct val="0"/>
              </a:spcBef>
              <a:buNone/>
              <a:defRPr sz="3000" kern="1200">
                <a:solidFill>
                  <a:srgbClr val="00437B"/>
                </a:solidFill>
                <a:latin typeface="Arial" panose="020B0604020202020204" pitchFamily="34" charset="0"/>
                <a:ea typeface="+mj-ea"/>
                <a:cs typeface="Arial" panose="020B0604020202020204" pitchFamily="34" charset="0"/>
              </a:defRPr>
            </a:lvl1pPr>
          </a:lstStyle>
          <a:p>
            <a:r>
              <a:rPr lang="en-GB" dirty="0" smtClean="0"/>
              <a:t>Every Mind Matters</a:t>
            </a:r>
            <a:endParaRPr lang="en-GB" dirty="0"/>
          </a:p>
        </p:txBody>
      </p:sp>
    </p:spTree>
    <p:extLst>
      <p:ext uri="{BB962C8B-B14F-4D97-AF65-F5344CB8AC3E}">
        <p14:creationId xmlns:p14="http://schemas.microsoft.com/office/powerpoint/2010/main" val="4925853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dirty="0"/>
          </a:p>
        </p:txBody>
      </p:sp>
      <p:pic>
        <p:nvPicPr>
          <p:cNvPr id="4" name="Picture 3"/>
          <p:cNvPicPr/>
          <p:nvPr/>
        </p:nvPicPr>
        <p:blipFill>
          <a:blip r:embed="rId3"/>
          <a:stretch>
            <a:fillRect/>
          </a:stretch>
        </p:blipFill>
        <p:spPr>
          <a:xfrm>
            <a:off x="0" y="0"/>
            <a:ext cx="8981440" cy="6614159"/>
          </a:xfrm>
          <a:prstGeom prst="rect">
            <a:avLst/>
          </a:prstGeom>
        </p:spPr>
      </p:pic>
    </p:spTree>
    <p:extLst>
      <p:ext uri="{BB962C8B-B14F-4D97-AF65-F5344CB8AC3E}">
        <p14:creationId xmlns:p14="http://schemas.microsoft.com/office/powerpoint/2010/main" val="17786387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u="sng" dirty="0" smtClean="0"/>
              <a:t>Today’s Agenda &amp; Workshop</a:t>
            </a:r>
            <a:endParaRPr lang="en-GB" b="1" u="sng" dirty="0"/>
          </a:p>
        </p:txBody>
      </p:sp>
      <p:sp>
        <p:nvSpPr>
          <p:cNvPr id="3" name="Subtitle 2"/>
          <p:cNvSpPr>
            <a:spLocks noGrp="1"/>
          </p:cNvSpPr>
          <p:nvPr>
            <p:ph type="subTitle" idx="1"/>
          </p:nvPr>
        </p:nvSpPr>
        <p:spPr>
          <a:xfrm>
            <a:off x="352649" y="1220235"/>
            <a:ext cx="8553226" cy="5266290"/>
          </a:xfrm>
        </p:spPr>
        <p:txBody>
          <a:bodyPr/>
          <a:lstStyle/>
          <a:p>
            <a:pPr marL="285750" indent="-285750">
              <a:buFont typeface="Arial" panose="020B0604020202020204" pitchFamily="34" charset="0"/>
              <a:buChar char="•"/>
            </a:pPr>
            <a:r>
              <a:rPr lang="en-GB" altLang="en-US" dirty="0" smtClean="0"/>
              <a:t>Children </a:t>
            </a:r>
            <a:r>
              <a:rPr lang="en-GB" altLang="en-US" dirty="0"/>
              <a:t>&amp; Young People’s Update </a:t>
            </a:r>
            <a:endParaRPr lang="en-GB" altLang="en-US" dirty="0" smtClean="0"/>
          </a:p>
          <a:p>
            <a:pPr marL="885825" lvl="2" indent="-285750">
              <a:buFont typeface="Courier New" panose="02070309020205020404" pitchFamily="49" charset="0"/>
              <a:buChar char="o"/>
            </a:pPr>
            <a:r>
              <a:rPr lang="en-GB" altLang="en-US" dirty="0" smtClean="0"/>
              <a:t>Impact of </a:t>
            </a:r>
            <a:r>
              <a:rPr lang="en-GB" altLang="en-US" dirty="0" err="1" smtClean="0"/>
              <a:t>Covid</a:t>
            </a:r>
            <a:r>
              <a:rPr lang="en-GB" altLang="en-US" dirty="0" smtClean="0"/>
              <a:t> </a:t>
            </a:r>
          </a:p>
          <a:p>
            <a:pPr marL="885825" lvl="2" indent="-285750">
              <a:buFont typeface="Courier New" panose="02070309020205020404" pitchFamily="49" charset="0"/>
              <a:buChar char="o"/>
            </a:pPr>
            <a:r>
              <a:rPr lang="en-GB" altLang="en-US" dirty="0" smtClean="0"/>
              <a:t>CYP </a:t>
            </a:r>
            <a:r>
              <a:rPr lang="en-GB" altLang="en-US" dirty="0"/>
              <a:t>Emotional Wellbeing Strategy Update</a:t>
            </a:r>
          </a:p>
          <a:p>
            <a:r>
              <a:rPr lang="en-GB" altLang="en-US" dirty="0"/>
              <a:t> </a:t>
            </a:r>
          </a:p>
          <a:p>
            <a:pPr marL="285750" indent="-285750">
              <a:buFont typeface="Arial" panose="020B0604020202020204" pitchFamily="34" charset="0"/>
              <a:buChar char="•"/>
            </a:pPr>
            <a:r>
              <a:rPr lang="en-GB" altLang="en-US" dirty="0" err="1"/>
              <a:t>Covid</a:t>
            </a:r>
            <a:r>
              <a:rPr lang="en-GB" altLang="en-US" dirty="0"/>
              <a:t> Impact on </a:t>
            </a:r>
            <a:r>
              <a:rPr lang="en-GB" altLang="en-US" dirty="0" smtClean="0"/>
              <a:t>Service</a:t>
            </a:r>
            <a:endParaRPr lang="en-GB" altLang="en-US" dirty="0"/>
          </a:p>
          <a:p>
            <a:pPr marL="885825" lvl="2" indent="-285750">
              <a:buFont typeface="Courier New" panose="02070309020205020404" pitchFamily="49" charset="0"/>
              <a:buChar char="o"/>
            </a:pPr>
            <a:r>
              <a:rPr lang="en-GB" altLang="en-US" dirty="0"/>
              <a:t>NYCC Mental Health Team (5 </a:t>
            </a:r>
            <a:r>
              <a:rPr lang="en-GB" altLang="en-US" dirty="0" err="1"/>
              <a:t>Mins</a:t>
            </a:r>
            <a:r>
              <a:rPr lang="en-GB" altLang="en-US" dirty="0"/>
              <a:t>)</a:t>
            </a:r>
          </a:p>
          <a:p>
            <a:pPr marL="885825" lvl="2" indent="-285750">
              <a:buFont typeface="Courier New" panose="02070309020205020404" pitchFamily="49" charset="0"/>
              <a:buChar char="o"/>
            </a:pPr>
            <a:r>
              <a:rPr lang="en-GB" altLang="en-US" dirty="0"/>
              <a:t>BDCT CMHT (5 </a:t>
            </a:r>
            <a:r>
              <a:rPr lang="en-GB" altLang="en-US" dirty="0" err="1"/>
              <a:t>Mins</a:t>
            </a:r>
            <a:r>
              <a:rPr lang="en-GB" altLang="en-US" dirty="0"/>
              <a:t>) </a:t>
            </a:r>
          </a:p>
          <a:p>
            <a:pPr marL="885825" lvl="2" indent="-285750">
              <a:buFont typeface="Courier New" panose="02070309020205020404" pitchFamily="49" charset="0"/>
              <a:buChar char="o"/>
            </a:pPr>
            <a:r>
              <a:rPr lang="en-GB" altLang="en-US" dirty="0"/>
              <a:t>Living Well (5 </a:t>
            </a:r>
            <a:r>
              <a:rPr lang="en-GB" altLang="en-US" dirty="0" err="1"/>
              <a:t>Mins</a:t>
            </a:r>
            <a:r>
              <a:rPr lang="en-GB" altLang="en-US" dirty="0"/>
              <a:t>)</a:t>
            </a:r>
          </a:p>
          <a:p>
            <a:pPr marL="885825" lvl="2" indent="-285750">
              <a:buFont typeface="Courier New" panose="02070309020205020404" pitchFamily="49" charset="0"/>
              <a:buChar char="o"/>
            </a:pPr>
            <a:r>
              <a:rPr lang="en-GB" altLang="en-US" dirty="0"/>
              <a:t>Pioneer Projects (5 </a:t>
            </a:r>
            <a:r>
              <a:rPr lang="en-GB" altLang="en-US" dirty="0" err="1"/>
              <a:t>Mins</a:t>
            </a:r>
            <a:r>
              <a:rPr lang="en-GB" altLang="en-US" dirty="0"/>
              <a:t>) </a:t>
            </a:r>
          </a:p>
          <a:p>
            <a:pPr marL="885825" lvl="2" indent="-285750">
              <a:buFont typeface="Courier New" panose="02070309020205020404" pitchFamily="49" charset="0"/>
              <a:buChar char="o"/>
            </a:pPr>
            <a:r>
              <a:rPr lang="en-GB" altLang="en-US" dirty="0"/>
              <a:t>Social Prescribing (5 </a:t>
            </a:r>
            <a:r>
              <a:rPr lang="en-GB" altLang="en-US" dirty="0" err="1"/>
              <a:t>Mins</a:t>
            </a:r>
            <a:r>
              <a:rPr lang="en-GB" altLang="en-US" dirty="0"/>
              <a:t>)</a:t>
            </a:r>
          </a:p>
          <a:p>
            <a:r>
              <a:rPr lang="en-GB" altLang="en-US" dirty="0"/>
              <a:t> </a:t>
            </a:r>
          </a:p>
          <a:p>
            <a:pPr marL="285750" lvl="0" indent="-285750">
              <a:buFont typeface="Arial" panose="020B0604020202020204" pitchFamily="34" charset="0"/>
              <a:buChar char="•"/>
            </a:pPr>
            <a:r>
              <a:rPr lang="en-GB" altLang="en-US" dirty="0"/>
              <a:t>Open Discussion </a:t>
            </a:r>
            <a:endParaRPr lang="en-GB" altLang="en-US" dirty="0" smtClean="0"/>
          </a:p>
          <a:p>
            <a:pPr marL="885825" lvl="2" indent="-285750">
              <a:buFont typeface="Courier New" panose="02070309020205020404" pitchFamily="49" charset="0"/>
              <a:buChar char="o"/>
            </a:pPr>
            <a:r>
              <a:rPr lang="en-GB" altLang="en-US" dirty="0" smtClean="0"/>
              <a:t>What have been your/your services experiences of mental health during </a:t>
            </a:r>
            <a:r>
              <a:rPr lang="en-GB" altLang="en-US" dirty="0" err="1" smtClean="0"/>
              <a:t>Covid</a:t>
            </a:r>
            <a:r>
              <a:rPr lang="en-GB" altLang="en-US" dirty="0" smtClean="0"/>
              <a:t>?  </a:t>
            </a:r>
          </a:p>
          <a:p>
            <a:pPr marL="885825" lvl="2" indent="-285750">
              <a:buFont typeface="Courier New" panose="02070309020205020404" pitchFamily="49" charset="0"/>
              <a:buChar char="o"/>
            </a:pPr>
            <a:r>
              <a:rPr lang="en-GB" altLang="en-US" dirty="0" smtClean="0"/>
              <a:t>What </a:t>
            </a:r>
            <a:r>
              <a:rPr lang="en-GB" altLang="en-US" dirty="0"/>
              <a:t>have you/your service done differently to respond to this?</a:t>
            </a:r>
          </a:p>
          <a:p>
            <a:pPr marL="885825" lvl="2" indent="-285750">
              <a:buFont typeface="Courier New" panose="02070309020205020404" pitchFamily="49" charset="0"/>
              <a:buChar char="o"/>
            </a:pPr>
            <a:r>
              <a:rPr lang="en-GB" altLang="en-US" dirty="0"/>
              <a:t>What could “the system” do differently in the future to better meet this need?</a:t>
            </a:r>
          </a:p>
          <a:p>
            <a:endParaRPr lang="en-GB" dirty="0"/>
          </a:p>
        </p:txBody>
      </p:sp>
    </p:spTree>
    <p:extLst>
      <p:ext uri="{BB962C8B-B14F-4D97-AF65-F5344CB8AC3E}">
        <p14:creationId xmlns:p14="http://schemas.microsoft.com/office/powerpoint/2010/main" val="21407402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p:cNvSpPr/>
          <p:nvPr/>
        </p:nvSpPr>
        <p:spPr>
          <a:xfrm>
            <a:off x="590550" y="942975"/>
            <a:ext cx="7915275" cy="4467225"/>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u="sng" dirty="0"/>
              <a:t>NYCC Mental Health Voice</a:t>
            </a:r>
          </a:p>
          <a:p>
            <a:r>
              <a:rPr lang="en-GB" altLang="en-US" dirty="0" err="1"/>
              <a:t>ThriveLab</a:t>
            </a:r>
            <a:r>
              <a:rPr lang="en-GB" altLang="en-US" dirty="0"/>
              <a:t> have been asked by NYCC to look at how they can involve more people with lived experience of mental health from all areas of North Yorkshire, to work together and help make mental health services better for everyone. There are 2 survey options. Please take the survey which applies to you by 23 October 2020. Click below to complete the survey and watch a short video showing people who have already been involved in shaping mental health services.  </a:t>
            </a:r>
            <a:r>
              <a:rPr lang="en-GB" altLang="en-US" u="sng" dirty="0">
                <a:hlinkClick r:id="rId3"/>
              </a:rPr>
              <a:t>Here</a:t>
            </a:r>
            <a:endParaRPr lang="en-GB" altLang="en-US" u="sng" dirty="0"/>
          </a:p>
        </p:txBody>
      </p:sp>
    </p:spTree>
    <p:extLst>
      <p:ext uri="{BB962C8B-B14F-4D97-AF65-F5344CB8AC3E}">
        <p14:creationId xmlns:p14="http://schemas.microsoft.com/office/powerpoint/2010/main" val="1697365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748209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a:lstStyle>
        <a:defPPr marL="0" marR="0" indent="0" algn="l" defTabSz="914400" rtl="0" eaLnBrk="1" fontAlgn="auto" latinLnBrk="0" hangingPunct="1">
          <a:lnSpc>
            <a:spcPct val="90000"/>
          </a:lnSpc>
          <a:spcBef>
            <a:spcPct val="0"/>
          </a:spcBef>
          <a:spcAft>
            <a:spcPts val="0"/>
          </a:spcAft>
          <a:buClrTx/>
          <a:buSzTx/>
          <a:buFontTx/>
          <a:buNone/>
          <a:tabLst/>
          <a:defRPr kumimoji="0" sz="4000" b="0" i="0" u="none" strike="noStrike" kern="1200" cap="none" spc="0" normalizeH="0" baseline="0" noProof="0" dirty="0" smtClean="0">
            <a:ln>
              <a:noFill/>
            </a:ln>
            <a:solidFill>
              <a:srgbClr val="00437B"/>
            </a:solidFill>
            <a:effectLst/>
            <a:uLnTx/>
            <a:uFillTx/>
            <a:latin typeface="Arial"/>
            <a:ea typeface="+mj-ea"/>
            <a:cs typeface="+mj-cs"/>
          </a:defRPr>
        </a:defPPr>
      </a:lstStyle>
    </a:txDef>
  </a:objectDefaults>
  <a:extraClrSchemeLst/>
  <a:extLst>
    <a:ext uri="{05A4C25C-085E-4340-85A3-A5531E510DB2}">
      <thm15:themeFamily xmlns:thm15="http://schemas.microsoft.com/office/thememl/2012/main" name="PowerPoint NYCC master widescreen" id="{64BCA786-17F0-4E66-AA63-7D382B1DD9CF}" vid="{FBC27E81-2CE1-4DAC-84E9-1777925A213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NYCC master</Template>
  <TotalTime>1564</TotalTime>
  <Words>2290</Words>
  <Application>Microsoft Office PowerPoint</Application>
  <PresentationFormat>On-screen Show (4:3)</PresentationFormat>
  <Paragraphs>132</Paragraphs>
  <Slides>16</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ＭＳ Ｐゴシック</vt:lpstr>
      <vt:lpstr>Arial</vt:lpstr>
      <vt:lpstr>Calibri</vt:lpstr>
      <vt:lpstr>Courier New</vt:lpstr>
      <vt:lpstr>Times New Roman</vt:lpstr>
      <vt:lpstr>Wingdings</vt:lpstr>
      <vt:lpstr>Office Theme</vt:lpstr>
      <vt:lpstr>Mental Health &amp; Covid in Craven  CCT Stakeholder Group – 21.10.20</vt:lpstr>
      <vt:lpstr>National Picture   </vt:lpstr>
      <vt:lpstr>National Headlines </vt:lpstr>
      <vt:lpstr>PowerPoint Presentation</vt:lpstr>
      <vt:lpstr>PowerPoint Presentation</vt:lpstr>
      <vt:lpstr>NY Out of Hours Mental Health Support Line</vt:lpstr>
      <vt:lpstr>PUBLIC HEALTH OVERVIEW  Catherine Baker - Health Improvement Manager; NYCC  </vt:lpstr>
      <vt:lpstr>The National Picture</vt:lpstr>
      <vt:lpstr>PowerPoint Presentation</vt:lpstr>
      <vt:lpstr>The impact on children and young people  State of the Nation 2020: Children and Young People’s Wellbeing Research report October 2020 DfE  The report includes statistics on the personal wellbeing and a wider set of indicators on: relationships, health, education and skills, personal finance, activities and where they live.   Personal Wellbeing – overall finds that children and young people aged five to 24 generally responded with resilience to changes in their lives over lockdown period.  Evidence to suggest that children and young people’s subjective wellbeing may have decreased slightly compared to previous years, particularly in relation to their life satisfaction.    Levels of feeling anxious among older young people appear to have increased during this time.  There are indications that some groups of children and young people have had lower personal wellbeing than others: Children with special educational needs or a disability, disabled young people, children and young people with disadvantaged family backgrounds and some children from Black, Asian and Minority Ethnic backgrounds reported (or were reported by their parents as) being more anxious than children and young people without these characteristics.  https://www.gov.uk/government/publications/state-of-the-nation-2020-children-and-young-peoples-wellbeing    </vt:lpstr>
      <vt:lpstr>Health -  </vt:lpstr>
      <vt:lpstr>Wellbeing for Education</vt:lpstr>
      <vt:lpstr>PowerPoint Presentation</vt:lpstr>
      <vt:lpstr>Today’s Agenda &amp; Workshop</vt:lpstr>
      <vt:lpstr>PowerPoint Presentation</vt:lpstr>
      <vt:lpstr>PowerPoint Presentation</vt:lpstr>
    </vt:vector>
  </TitlesOfParts>
  <Company>NYCC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Jonathan Prince</dc:creator>
  <cp:lastModifiedBy>Hannah.3 Brown</cp:lastModifiedBy>
  <cp:revision>85</cp:revision>
  <cp:lastPrinted>2019-10-17T15:16:56Z</cp:lastPrinted>
  <dcterms:created xsi:type="dcterms:W3CDTF">2019-03-19T09:01:07Z</dcterms:created>
  <dcterms:modified xsi:type="dcterms:W3CDTF">2020-10-19T16:45:36Z</dcterms:modified>
</cp:coreProperties>
</file>